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3" r:id="rId3"/>
    <p:sldMasterId id="2147483686" r:id="rId4"/>
  </p:sldMasterIdLst>
  <p:notesMasterIdLst>
    <p:notesMasterId r:id="rId26"/>
  </p:notesMasterIdLst>
  <p:handoutMasterIdLst>
    <p:handoutMasterId r:id="rId27"/>
  </p:handoutMasterIdLst>
  <p:sldIdLst>
    <p:sldId id="276" r:id="rId5"/>
    <p:sldId id="257" r:id="rId6"/>
    <p:sldId id="258" r:id="rId7"/>
    <p:sldId id="279" r:id="rId8"/>
    <p:sldId id="278" r:id="rId9"/>
    <p:sldId id="281" r:id="rId10"/>
    <p:sldId id="282" r:id="rId11"/>
    <p:sldId id="283" r:id="rId12"/>
    <p:sldId id="290" r:id="rId13"/>
    <p:sldId id="284" r:id="rId14"/>
    <p:sldId id="285" r:id="rId15"/>
    <p:sldId id="286" r:id="rId16"/>
    <p:sldId id="291" r:id="rId17"/>
    <p:sldId id="292" r:id="rId18"/>
    <p:sldId id="287" r:id="rId19"/>
    <p:sldId id="288" r:id="rId20"/>
    <p:sldId id="294" r:id="rId21"/>
    <p:sldId id="309" r:id="rId22"/>
    <p:sldId id="303" r:id="rId23"/>
    <p:sldId id="295" r:id="rId24"/>
    <p:sldId id="29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9" userDrawn="1">
          <p15:clr>
            <a:srgbClr val="A4A3A4"/>
          </p15:clr>
        </p15:guide>
        <p15:guide id="2" pos="23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8E01"/>
    <a:srgbClr val="000000"/>
    <a:srgbClr val="5858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5" autoAdjust="0"/>
    <p:restoredTop sz="94660"/>
  </p:normalViewPr>
  <p:slideViewPr>
    <p:cSldViewPr showGuides="1">
      <p:cViewPr varScale="1">
        <p:scale>
          <a:sx n="40" d="100"/>
          <a:sy n="40" d="100"/>
        </p:scale>
        <p:origin x="900" y="60"/>
      </p:cViewPr>
      <p:guideLst>
        <p:guide orient="horz" pos="1049"/>
        <p:guide pos="2328"/>
      </p:guideLst>
    </p:cSldViewPr>
  </p:slideViewPr>
  <p:notesTextViewPr>
    <p:cViewPr>
      <p:scale>
        <a:sx n="1" d="1"/>
        <a:sy n="1" d="1"/>
      </p:scale>
      <p:origin x="0" y="0"/>
    </p:cViewPr>
  </p:notesTextViewPr>
  <p:gridSpacing cx="360000" cy="3600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Futura Cyrillic Book" panose="020B0502020204020303"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latin typeface="Futura Cyrillic Book" panose="020B0502020204020303" charset="0"/>
              </a:rPr>
              <a:t>3/23/2025</a:t>
            </a:fld>
            <a:endParaRPr lang="en-US">
              <a:latin typeface="Futura Cyrillic Book" panose="020B0502020204020303"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Futura Cyrillic Book" panose="020B0502020204020303"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latin typeface="Futura Cyrillic Book" panose="020B0502020204020303" charset="0"/>
              </a:rPr>
              <a:t>‹#›</a:t>
            </a:fld>
            <a:endParaRPr lang="en-US">
              <a:latin typeface="Futura Cyrillic Book" panose="020B0502020204020303" charset="0"/>
            </a:endParaRPr>
          </a:p>
        </p:txBody>
      </p:sp>
    </p:spTree>
    <p:extLst>
      <p:ext uri="{BB962C8B-B14F-4D97-AF65-F5344CB8AC3E}">
        <p14:creationId xmlns:p14="http://schemas.microsoft.com/office/powerpoint/2010/main" val="1488413738"/>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Futura Cyrillic Book" panose="020B0502020204020303" charset="0"/>
              </a:defRPr>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Futura Cyrillic Book" panose="020B0502020204020303" charset="0"/>
              </a:defRPr>
            </a:lvl1pPr>
          </a:lstStyle>
          <a:p>
            <a:fld id="{0ECD8AD1-49EC-45F2-A2FF-1FE3195688C5}" type="datetimeFigureOut">
              <a:rPr lang="en-IN" smtClean="0"/>
              <a:t>23-03-2025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Futura Cyrillic Book" panose="020B0502020204020303" charset="0"/>
              </a:defRPr>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Futura Cyrillic Book" panose="020B0502020204020303" charset="0"/>
              </a:defRPr>
            </a:lvl1pPr>
          </a:lstStyle>
          <a:p>
            <a:fld id="{7782813F-5D25-4BB6-888C-4601F85758C5}" type="slidenum">
              <a:rPr lang="en-IN" smtClean="0"/>
              <a:t>‹#›</a:t>
            </a:fld>
            <a:endParaRPr lang="en-IN"/>
          </a:p>
        </p:txBody>
      </p:sp>
    </p:spTree>
    <p:extLst>
      <p:ext uri="{BB962C8B-B14F-4D97-AF65-F5344CB8AC3E}">
        <p14:creationId xmlns:p14="http://schemas.microsoft.com/office/powerpoint/2010/main" val="3054132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Futura Cyrillic Book" panose="020B0502020204020303" charset="0"/>
        <a:ea typeface="+mn-ea"/>
        <a:cs typeface="+mn-cs"/>
      </a:defRPr>
    </a:lvl1pPr>
    <a:lvl2pPr marL="457200" algn="l" defTabSz="914400" rtl="0" eaLnBrk="1" latinLnBrk="0" hangingPunct="1">
      <a:defRPr sz="1200" kern="1200">
        <a:solidFill>
          <a:schemeClr val="tx1"/>
        </a:solidFill>
        <a:latin typeface="Futura Cyrillic Book" panose="020B0502020204020303" charset="0"/>
        <a:ea typeface="+mn-ea"/>
        <a:cs typeface="+mn-cs"/>
      </a:defRPr>
    </a:lvl2pPr>
    <a:lvl3pPr marL="914400" algn="l" defTabSz="914400" rtl="0" eaLnBrk="1" latinLnBrk="0" hangingPunct="1">
      <a:defRPr sz="1200" kern="1200">
        <a:solidFill>
          <a:schemeClr val="tx1"/>
        </a:solidFill>
        <a:latin typeface="Futura Cyrillic Book" panose="020B0502020204020303" charset="0"/>
        <a:ea typeface="+mn-ea"/>
        <a:cs typeface="+mn-cs"/>
      </a:defRPr>
    </a:lvl3pPr>
    <a:lvl4pPr marL="1371600" algn="l" defTabSz="914400" rtl="0" eaLnBrk="1" latinLnBrk="0" hangingPunct="1">
      <a:defRPr sz="1200" kern="1200">
        <a:solidFill>
          <a:schemeClr val="tx1"/>
        </a:solidFill>
        <a:latin typeface="Futura Cyrillic Book" panose="020B0502020204020303" charset="0"/>
        <a:ea typeface="+mn-ea"/>
        <a:cs typeface="+mn-cs"/>
      </a:defRPr>
    </a:lvl4pPr>
    <a:lvl5pPr marL="1828800" algn="l" defTabSz="914400" rtl="0" eaLnBrk="1" latinLnBrk="0" hangingPunct="1">
      <a:defRPr sz="1200" kern="1200">
        <a:solidFill>
          <a:schemeClr val="tx1"/>
        </a:solidFill>
        <a:latin typeface="Futura Cyrillic Book" panose="020B0502020204020303"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782813F-5D25-4BB6-888C-4601F85758C5}" type="slidenum">
              <a:rPr lang="en-IN" smtClean="0"/>
              <a:t>2</a:t>
            </a:fld>
            <a:endParaRPr lang="en-IN"/>
          </a:p>
        </p:txBody>
      </p:sp>
    </p:spTree>
    <p:extLst>
      <p:ext uri="{BB962C8B-B14F-4D97-AF65-F5344CB8AC3E}">
        <p14:creationId xmlns:p14="http://schemas.microsoft.com/office/powerpoint/2010/main" val="1043120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B80835-DEB3-4275-B379-2566D87801AD}"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B80835-DEB3-4275-B379-2566D87801AD}"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6B80835-DEB3-4275-B379-2566D87801AD}"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6B80835-DEB3-4275-B379-2566D87801AD}" type="datetimeFigureOut">
              <a:rPr lang="en-US" smtClean="0"/>
              <a:t>3/23/2025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6B80835-DEB3-4275-B379-2566D87801AD}" type="datetimeFigureOut">
              <a:rPr lang="en-US" smtClean="0"/>
              <a:t>3/23/2025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B80835-DEB3-4275-B379-2566D87801AD}" type="datetimeFigureOut">
              <a:rPr lang="en-US" smtClean="0"/>
              <a:t>3/23/2025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3/23/2025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3/23/2025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3/23/2025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049235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8980274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408939444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F95999-A99C-46D6-BFDA-AEFA180EA74F}"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450296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F95999-A99C-46D6-BFDA-AEFA180EA74F}" type="datetimeFigureOut">
              <a:rPr lang="en-US" smtClean="0"/>
              <a:t>3/23/2025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306599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F95999-A99C-46D6-BFDA-AEFA180EA74F}" type="datetimeFigureOut">
              <a:rPr lang="en-US" smtClean="0"/>
              <a:t>3/23/2025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25688018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3/23/2025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876400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8444011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417121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566400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3/23/2025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582924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3/23/2025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3/23/2025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3/23/2025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3/23/2025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4.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3/23/2025</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36B80835-DEB3-4275-B379-2566D87801AD}" type="datetimeFigureOut">
              <a:rPr lang="en-US" smtClean="0"/>
              <a:t>3/23/2025</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8CA01822-BBE1-4BC5-B54E-43DAA9793F70}"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3/23/2025</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F95999-A99C-46D6-BFDA-AEFA180EA74F}" type="datetimeFigureOut">
              <a:rPr lang="en-US" smtClean="0"/>
              <a:t>3/23/2025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096927-E4BC-4077-9E7B-25FA85E7CDDE}" type="slidenum">
              <a:rPr lang="en-US" smtClean="0"/>
              <a:t>‹#›</a:t>
            </a:fld>
            <a:endParaRPr lang="en-US"/>
          </a:p>
        </p:txBody>
      </p:sp>
    </p:spTree>
    <p:extLst>
      <p:ext uri="{BB962C8B-B14F-4D97-AF65-F5344CB8AC3E}">
        <p14:creationId xmlns:p14="http://schemas.microsoft.com/office/powerpoint/2010/main" val="397724713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7.xml"/><Relationship Id="rId5" Type="http://schemas.openxmlformats.org/officeDocument/2006/relationships/image" Target="../media/image3.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2" name="Group 1"/>
          <p:cNvGrpSpPr/>
          <p:nvPr/>
        </p:nvGrpSpPr>
        <p:grpSpPr>
          <a:xfrm>
            <a:off x="122050" y="1474470"/>
            <a:ext cx="2209165" cy="3067050"/>
            <a:chOff x="230" y="2322"/>
            <a:chExt cx="3479" cy="4830"/>
          </a:xfrm>
        </p:grpSpPr>
        <p:sp>
          <p:nvSpPr>
            <p:cNvPr id="5"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6"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pic>
        <p:nvPicPr>
          <p:cNvPr id="9" name="Image" descr="Image"/>
          <p:cNvPicPr>
            <a:picLocks noChangeAspect="1"/>
          </p:cNvPicPr>
          <p:nvPr/>
        </p:nvPicPr>
        <p:blipFill>
          <a:blip r:embed="rId3"/>
          <a:stretch>
            <a:fillRect/>
          </a:stretch>
        </p:blipFill>
        <p:spPr>
          <a:xfrm>
            <a:off x="5617183" y="1851809"/>
            <a:ext cx="3006356" cy="2375991"/>
          </a:xfrm>
          <a:prstGeom prst="rect">
            <a:avLst/>
          </a:prstGeom>
          <a:ln w="12700">
            <a:miter lim="400000"/>
            <a:headEnd/>
            <a:tailEnd/>
          </a:ln>
        </p:spPr>
      </p:pic>
      <p:sp>
        <p:nvSpPr>
          <p:cNvPr id="10" name="TextBox 9"/>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189001"/>
            <a:ext cx="9577800" cy="720000"/>
          </a:xfrm>
        </p:spPr>
        <p:txBody>
          <a:bodyPr>
            <a:normAutofit fontScale="90000"/>
          </a:bodyPr>
          <a:lstStyle/>
          <a:p>
            <a:br>
              <a:rPr lang="en-US" sz="4400" b="1" dirty="0">
                <a:effectLst/>
                <a:latin typeface="Times New Roman" panose="02020603050405020304" pitchFamily="18" charset="0"/>
                <a:ea typeface="Cambria" panose="02040503050406030204" pitchFamily="18" charset="0"/>
                <a:cs typeface="Cambria" panose="02040503050406030204" pitchFamily="18" charset="0"/>
              </a:rPr>
            </a:br>
            <a:br>
              <a:rPr lang="en-US" sz="4400" b="1" dirty="0">
                <a:effectLst/>
                <a:latin typeface="Times New Roman" panose="02020603050405020304" pitchFamily="18" charset="0"/>
                <a:ea typeface="Cambria" panose="02040503050406030204" pitchFamily="18" charset="0"/>
                <a:cs typeface="Cambria" panose="02040503050406030204" pitchFamily="18" charset="0"/>
              </a:rPr>
            </a:br>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153025" cy="5583875"/>
          </a:xfrm>
        </p:spPr>
        <p:txBody>
          <a:bodyPr>
            <a:normAutofit fontScale="92500" lnSpcReduction="10000"/>
          </a:bodyPr>
          <a:lstStyle/>
          <a:p>
            <a:pPr algn="just"/>
            <a:r>
              <a:rPr lang="en-US" sz="2400" b="1" i="0" u="none" strike="noStrike" baseline="0" dirty="0">
                <a:latin typeface="Times New Roman" panose="02020603050405020304" pitchFamily="18" charset="0"/>
                <a:cs typeface="Times New Roman" panose="02020603050405020304" pitchFamily="18" charset="0"/>
              </a:rPr>
              <a:t>Assessment Details (both CIE and SEE):</a:t>
            </a:r>
          </a:p>
          <a:p>
            <a:pPr lvl="1" algn="just">
              <a:lnSpc>
                <a:spcPct val="150000"/>
              </a:lnSpc>
            </a:pPr>
            <a:r>
              <a:rPr lang="en-US" dirty="0">
                <a:effectLst/>
                <a:latin typeface="Times New Roman" panose="02020603050405020304" pitchFamily="18" charset="0"/>
                <a:ea typeface="Cambria" panose="02040503050406030204" pitchFamily="18" charset="0"/>
                <a:cs typeface="Times New Roman" panose="02020603050405020304" pitchFamily="18" charset="0"/>
              </a:rPr>
              <a:t>The</a:t>
            </a:r>
            <a:r>
              <a:rPr lang="en-US" spc="1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weightage of</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Continuous</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Internal</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Evaluation</a:t>
            </a:r>
            <a:r>
              <a:rPr lang="en-US" spc="-1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(CIE)</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is</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50% and for</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Semester End</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Exam</a:t>
            </a:r>
            <a:r>
              <a:rPr lang="en-US" spc="-1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(SEE)</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is</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50%.</a:t>
            </a:r>
            <a:r>
              <a:rPr lang="en-US" spc="5" dirty="0">
                <a:effectLst/>
                <a:latin typeface="Times New Roman" panose="02020603050405020304" pitchFamily="18" charset="0"/>
                <a:ea typeface="Cambria" panose="02040503050406030204" pitchFamily="18" charset="0"/>
                <a:cs typeface="Times New Roman" panose="02020603050405020304" pitchFamily="18" charset="0"/>
              </a:rPr>
              <a:t> </a:t>
            </a:r>
          </a:p>
          <a:p>
            <a:pPr lvl="1" algn="just">
              <a:lnSpc>
                <a:spcPct val="150000"/>
              </a:lnSpc>
            </a:pPr>
            <a:r>
              <a:rPr lang="en-US" dirty="0">
                <a:effectLst/>
                <a:latin typeface="Times New Roman" panose="02020603050405020304" pitchFamily="18" charset="0"/>
                <a:ea typeface="Cambria" panose="02040503050406030204" pitchFamily="18" charset="0"/>
                <a:cs typeface="Times New Roman" panose="02020603050405020304" pitchFamily="18" charset="0"/>
              </a:rPr>
              <a:t>The</a:t>
            </a:r>
            <a:r>
              <a:rPr lang="en-US" spc="1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pc="-10" dirty="0">
                <a:effectLst/>
                <a:latin typeface="Times New Roman" panose="02020603050405020304" pitchFamily="18" charset="0"/>
                <a:ea typeface="Cambria" panose="02040503050406030204" pitchFamily="18" charset="0"/>
                <a:cs typeface="Times New Roman" panose="02020603050405020304" pitchFamily="18" charset="0"/>
              </a:rPr>
              <a:t>minimum </a:t>
            </a:r>
            <a:r>
              <a:rPr lang="en-US" dirty="0">
                <a:effectLst/>
                <a:latin typeface="Times New Roman" panose="02020603050405020304" pitchFamily="18" charset="0"/>
                <a:ea typeface="Cambria" panose="02040503050406030204" pitchFamily="18" charset="0"/>
                <a:cs typeface="Times New Roman" panose="02020603050405020304" pitchFamily="18" charset="0"/>
              </a:rPr>
              <a:t>passing mark for the CIE is 40% of the maximum marks (20 marks out of 50) and for the SEE minimum passing mark is 35% of the maximum marks (18 out of 50 marks). </a:t>
            </a:r>
          </a:p>
          <a:p>
            <a:pPr lvl="1" algn="just">
              <a:lnSpc>
                <a:spcPct val="150000"/>
              </a:lnSpc>
            </a:pPr>
            <a:r>
              <a:rPr lang="en-US" dirty="0">
                <a:effectLst/>
                <a:latin typeface="Times New Roman" panose="02020603050405020304" pitchFamily="18" charset="0"/>
                <a:ea typeface="Cambria" panose="02040503050406030204" pitchFamily="18" charset="0"/>
                <a:cs typeface="Times New Roman" panose="02020603050405020304" pitchFamily="18" charset="0"/>
              </a:rPr>
              <a:t>A student shall be deemed to have satisfied the academic requirements and earned the credits allotted to each subject/ course if the student secures a minimum of 40% (40 marks out of 100) in the sum total of the CIE (Continuous Internal Evaluation) and SEE (Semester End Examination) taken together.</a:t>
            </a:r>
            <a:endParaRPr lang="en-IN" dirty="0">
              <a:effectLst/>
              <a:latin typeface="Times New Roman" panose="02020603050405020304" pitchFamily="18" charset="0"/>
              <a:ea typeface="Cambria" panose="02040503050406030204" pitchFamily="18" charset="0"/>
              <a:cs typeface="Times New Roman" panose="02020603050405020304" pitchFamily="18" charset="0"/>
            </a:endParaRPr>
          </a:p>
          <a:p>
            <a:pPr lvl="1"/>
            <a:endParaRPr lang="en-US" sz="1800" spc="-10" dirty="0">
              <a:effectLst/>
              <a:latin typeface="Times New Roman" panose="02020603050405020304" pitchFamily="18" charset="0"/>
              <a:ea typeface="Cambria" panose="02040503050406030204" pitchFamily="18" charset="0"/>
              <a:cs typeface="Cambria" panose="020405030504060302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4077056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549000"/>
            <a:ext cx="9577800" cy="360000"/>
          </a:xfrm>
        </p:spPr>
        <p:txBody>
          <a:bodyPr>
            <a:normAutofit fontScale="90000"/>
          </a:bodyPr>
          <a:lstStyle/>
          <a:p>
            <a:br>
              <a:rPr lang="en-US" sz="4400" b="1" dirty="0">
                <a:effectLst/>
                <a:latin typeface="Times New Roman" panose="02020603050405020304" pitchFamily="18" charset="0"/>
                <a:ea typeface="Cambria" panose="02040503050406030204" pitchFamily="18" charset="0"/>
                <a:cs typeface="Cambria" panose="02040503050406030204" pitchFamily="18" charset="0"/>
              </a:rPr>
            </a:br>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577800" cy="5948997"/>
          </a:xfrm>
        </p:spPr>
        <p:txBody>
          <a:bodyPr>
            <a:noAutofit/>
          </a:bodyPr>
          <a:lstStyle/>
          <a:p>
            <a:pPr marL="0" indent="0" algn="just">
              <a:buNone/>
            </a:pPr>
            <a:r>
              <a:rPr lang="en-US" sz="2400" b="1" i="0" u="none" strike="noStrike" baseline="0" dirty="0">
                <a:latin typeface="Times New Roman" panose="02020603050405020304" pitchFamily="18" charset="0"/>
                <a:cs typeface="Times New Roman" panose="02020603050405020304" pitchFamily="18" charset="0"/>
              </a:rPr>
              <a:t>Assessment Details (both CIE and SEE):</a:t>
            </a:r>
          </a:p>
          <a:p>
            <a:pPr marL="0" indent="0" algn="just">
              <a:lnSpc>
                <a:spcPct val="150000"/>
              </a:lnSpc>
              <a:buNone/>
            </a:pP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CIE</a:t>
            </a:r>
            <a:r>
              <a:rPr lang="en-US" sz="2000" b="1" spc="-3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for</a:t>
            </a:r>
            <a:r>
              <a:rPr lang="en-US" sz="2000" b="1"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the</a:t>
            </a:r>
            <a:r>
              <a:rPr lang="en-US" sz="2000" b="1"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theory</a:t>
            </a:r>
            <a:r>
              <a:rPr lang="en-US" sz="2000" b="1"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component</a:t>
            </a:r>
            <a:r>
              <a:rPr lang="en-US" sz="2000" b="1"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of</a:t>
            </a:r>
            <a:r>
              <a:rPr lang="en-US" sz="2000" b="1"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the</a:t>
            </a:r>
            <a:r>
              <a:rPr lang="en-US" sz="2000" b="1"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IPCC</a:t>
            </a:r>
            <a:r>
              <a:rPr lang="en-US" sz="2000" b="1"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(maximum</a:t>
            </a:r>
            <a:r>
              <a:rPr lang="en-US" sz="2000" b="1" spc="-3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marks</a:t>
            </a:r>
            <a:r>
              <a:rPr lang="en-US" sz="2000" b="1" spc="-3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spc="-25" dirty="0">
                <a:effectLst/>
                <a:latin typeface="Times New Roman" panose="02020603050405020304" pitchFamily="18" charset="0"/>
                <a:ea typeface="Cambria" panose="02040503050406030204" pitchFamily="18" charset="0"/>
                <a:cs typeface="Times New Roman" panose="02020603050405020304" pitchFamily="18" charset="0"/>
              </a:rPr>
              <a:t>50)</a:t>
            </a:r>
            <a:endParaRPr lang="en-IN" sz="2000" dirty="0">
              <a:effectLst/>
              <a:latin typeface="Times New Roman" panose="02020603050405020304" pitchFamily="18" charset="0"/>
              <a:ea typeface="Cambria" panose="02040503050406030204" pitchFamily="18" charset="0"/>
              <a:cs typeface="Times New Roman" panose="02020603050405020304" pitchFamily="18" charset="0"/>
            </a:endParaRPr>
          </a:p>
          <a:p>
            <a:pPr marL="342900" lvl="0" indent="-342900" algn="just">
              <a:lnSpc>
                <a:spcPct val="150000"/>
              </a:lnSpc>
              <a:spcBef>
                <a:spcPts val="150"/>
              </a:spcBef>
              <a:buSzPts val="1000"/>
              <a:buFont typeface="Calibri" panose="020F0502020204030204" pitchFamily="34" charset="0"/>
              <a:buChar char="●"/>
              <a:tabLst>
                <a:tab pos="300355" algn="l"/>
              </a:tabLst>
            </a:pP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IPCC</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means</a:t>
            </a:r>
            <a:r>
              <a:rPr lang="en-US" sz="20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practical</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portion</a:t>
            </a:r>
            <a:r>
              <a:rPr lang="en-US" sz="20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integrated</a:t>
            </a:r>
            <a:r>
              <a:rPr lang="en-US" sz="2000" spc="-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with</a:t>
            </a:r>
            <a:r>
              <a:rPr lang="en-US" sz="20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theory</a:t>
            </a:r>
            <a:r>
              <a:rPr lang="en-US" sz="2000" spc="-4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of</a:t>
            </a:r>
            <a:r>
              <a:rPr lang="en-US" sz="20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course.</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Bef>
                <a:spcPts val="110"/>
              </a:spcBef>
              <a:buSzPts val="1000"/>
              <a:buFont typeface="Calibri" panose="020F0502020204030204" pitchFamily="34" charset="0"/>
              <a:buChar char="●"/>
              <a:tabLst>
                <a:tab pos="300355" algn="l"/>
              </a:tabLst>
            </a:pP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CIE</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marks</a:t>
            </a:r>
            <a:r>
              <a:rPr lang="en-US" sz="20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for</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theory</a:t>
            </a:r>
            <a:r>
              <a:rPr lang="en-US" sz="2000" spc="-4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component</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are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25</a:t>
            </a:r>
            <a:r>
              <a:rPr lang="en-US" sz="2000" b="1" spc="-1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marks</a:t>
            </a:r>
            <a:r>
              <a:rPr lang="en-US" sz="2000" b="1"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and</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that</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for</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practical</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component</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is</a:t>
            </a:r>
            <a:r>
              <a:rPr lang="en-US" sz="2000" spc="-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25</a:t>
            </a:r>
            <a:r>
              <a:rPr lang="en-US" sz="2000" b="1" spc="-10" dirty="0">
                <a:effectLst/>
                <a:latin typeface="Times New Roman" panose="02020603050405020304" pitchFamily="18" charset="0"/>
                <a:ea typeface="Calibri" panose="020F0502020204030204" pitchFamily="34" charset="0"/>
                <a:cs typeface="Times New Roman" panose="02020603050405020304" pitchFamily="18" charset="0"/>
              </a:rPr>
              <a:t> marks</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66675" lvl="0" indent="-342900" algn="just">
              <a:lnSpc>
                <a:spcPct val="150000"/>
              </a:lnSpc>
              <a:spcBef>
                <a:spcPts val="125"/>
              </a:spcBef>
              <a:buSzPts val="1000"/>
              <a:buFont typeface="Calibri" panose="020F0502020204030204" pitchFamily="34" charset="0"/>
              <a:buChar char="●"/>
              <a:tabLst>
                <a:tab pos="300990" algn="l"/>
              </a:tabLst>
            </a:pP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25 marks for the theory</a:t>
            </a:r>
            <a:r>
              <a:rPr lang="en-US" sz="2000" spc="-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component are split into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15 marks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for two Internal Assessment Tests (Two Tests, each of 15 Marks with 01-hour duration, are to be conducted) and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10 marks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for other assessment methods mentioned in 22OB4.2.</a:t>
            </a:r>
            <a:r>
              <a:rPr lang="en-US" sz="2000" spc="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 first test at the end of 40-50% coverage of the syllabus and the second test after covering 85-90% of the syllabus.</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648335" lvl="0" indent="-342900">
              <a:lnSpc>
                <a:spcPct val="150000"/>
              </a:lnSpc>
              <a:spcBef>
                <a:spcPts val="25"/>
              </a:spcBef>
              <a:buSzPts val="1000"/>
              <a:buFont typeface="Calibri" panose="020F0502020204030204" pitchFamily="34" charset="0"/>
              <a:buChar char="●"/>
              <a:tabLst>
                <a:tab pos="300990" algn="l"/>
              </a:tabLst>
            </a:pP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Scaled-down</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marks</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of</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sum</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of</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two</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tests</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and</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other</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assessment</a:t>
            </a:r>
            <a:r>
              <a:rPr lang="en-US" sz="2000" spc="-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methods</a:t>
            </a:r>
            <a:r>
              <a:rPr lang="en-US" sz="2000" spc="-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will</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be</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CIE marks</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for</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theory component of IPCC (that is for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25 marks)</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4153493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903875"/>
          </a:xfrm>
        </p:spPr>
        <p:txBody>
          <a:bodyPr>
            <a:normAutofit fontScale="90000"/>
          </a:bodyPr>
          <a:lstStyle/>
          <a:p>
            <a:br>
              <a:rPr lang="en-US" sz="4400" b="1" dirty="0">
                <a:effectLst/>
                <a:latin typeface="Times New Roman" panose="02020603050405020304" pitchFamily="18" charset="0"/>
                <a:ea typeface="Cambria" panose="02040503050406030204" pitchFamily="18" charset="0"/>
                <a:cs typeface="Cambria" panose="02040503050406030204" pitchFamily="18" charset="0"/>
              </a:rPr>
            </a:br>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577800" cy="5948997"/>
          </a:xfrm>
        </p:spPr>
        <p:txBody>
          <a:bodyPr>
            <a:noAutofit/>
          </a:bodyPr>
          <a:lstStyle/>
          <a:p>
            <a:pPr marL="0" indent="0" algn="just">
              <a:buNone/>
            </a:pPr>
            <a:r>
              <a:rPr lang="en-US" sz="2000" b="1" i="0" u="none" strike="noStrike" baseline="0" dirty="0">
                <a:latin typeface="Times New Roman" panose="02020603050405020304" pitchFamily="18" charset="0"/>
                <a:cs typeface="Times New Roman" panose="02020603050405020304" pitchFamily="18" charset="0"/>
              </a:rPr>
              <a:t>Assessment Details (both CIE and SEE):</a:t>
            </a:r>
          </a:p>
          <a:p>
            <a:pPr marL="0" indent="0">
              <a:spcBef>
                <a:spcPts val="150"/>
              </a:spcBef>
              <a:buNone/>
            </a:pP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CIE</a:t>
            </a:r>
            <a:r>
              <a:rPr lang="en-US" sz="2000" b="1" spc="-3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for</a:t>
            </a:r>
            <a:r>
              <a:rPr lang="en-US" sz="2000" b="1"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the</a:t>
            </a:r>
            <a:r>
              <a:rPr lang="en-US" sz="2000" b="1"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practical</a:t>
            </a:r>
            <a:r>
              <a:rPr lang="en-US" sz="2000" b="1"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component</a:t>
            </a:r>
            <a:r>
              <a:rPr lang="en-US" sz="2000" b="1"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of</a:t>
            </a:r>
            <a:r>
              <a:rPr lang="en-US" sz="2000" b="1"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the</a:t>
            </a:r>
            <a:r>
              <a:rPr lang="en-US" sz="2000" b="1" spc="-20" dirty="0">
                <a:effectLst/>
                <a:latin typeface="Times New Roman" panose="02020603050405020304" pitchFamily="18" charset="0"/>
                <a:ea typeface="Cambria" panose="02040503050406030204" pitchFamily="18" charset="0"/>
                <a:cs typeface="Times New Roman" panose="02020603050405020304" pitchFamily="18" charset="0"/>
              </a:rPr>
              <a:t> IPCC</a:t>
            </a:r>
            <a:endParaRPr lang="en-IN" sz="2000" dirty="0">
              <a:effectLst/>
              <a:latin typeface="Times New Roman" panose="02020603050405020304" pitchFamily="18" charset="0"/>
              <a:ea typeface="Cambria" panose="02040503050406030204" pitchFamily="18" charset="0"/>
              <a:cs typeface="Times New Roman" panose="02020603050405020304" pitchFamily="18" charset="0"/>
            </a:endParaRPr>
          </a:p>
          <a:p>
            <a:pPr marL="342900" marR="67310" lvl="0" indent="-342900" algn="just">
              <a:lnSpc>
                <a:spcPct val="110000"/>
              </a:lnSpc>
              <a:spcBef>
                <a:spcPts val="745"/>
              </a:spcBef>
              <a:buSzPts val="1000"/>
              <a:buFont typeface="Calibri" panose="020F0502020204030204" pitchFamily="34" charset="0"/>
              <a:buChar char="●"/>
              <a:tabLst>
                <a:tab pos="300990" algn="l"/>
              </a:tabLst>
            </a:pP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15 marks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for the conduction of the experiment and preparation of laboratory record, and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10 marks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for the test to be conducted after the completion of all the laboratory sessions.</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67945" lvl="0" indent="-342900" algn="just">
              <a:lnSpc>
                <a:spcPct val="110000"/>
              </a:lnSpc>
              <a:spcBef>
                <a:spcPts val="30"/>
              </a:spcBef>
              <a:buSzPts val="1000"/>
              <a:buFont typeface="Calibri" panose="020F0502020204030204" pitchFamily="34" charset="0"/>
              <a:buChar char="●"/>
              <a:tabLst>
                <a:tab pos="300990" algn="l"/>
              </a:tabLst>
            </a:pP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On completion of every experiment/program in the laboratory, the students shall be evaluated including viva-voce</a:t>
            </a:r>
            <a:r>
              <a:rPr lang="en-US" sz="2000" spc="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and marks shall be awarded on the same day.</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66040" lvl="0" indent="-342900" algn="just">
              <a:lnSpc>
                <a:spcPct val="112000"/>
              </a:lnSpc>
              <a:spcBef>
                <a:spcPts val="35"/>
              </a:spcBef>
              <a:buSzPts val="1000"/>
              <a:buFont typeface="Calibri" panose="020F0502020204030204" pitchFamily="34" charset="0"/>
              <a:buChar char="●"/>
              <a:tabLst>
                <a:tab pos="300990" algn="l"/>
              </a:tabLst>
            </a:pP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 CIE marks awarded in the case of the Practical component shall be based on the continuous evaluation of the laboratory report. Each experiment report can be evaluated for 10 marks. Marks of all experiments’ write-ups are added and scaled down to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15 marks</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72390" lvl="0" indent="-342900" algn="just">
              <a:lnSpc>
                <a:spcPct val="110000"/>
              </a:lnSpc>
              <a:spcBef>
                <a:spcPts val="5"/>
              </a:spcBef>
              <a:buSzPts val="1000"/>
              <a:buFont typeface="Calibri" panose="020F0502020204030204" pitchFamily="34" charset="0"/>
              <a:buChar char="●"/>
              <a:tabLst>
                <a:tab pos="300990" algn="l"/>
              </a:tabLst>
            </a:pP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 laboratory test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(duration 02/03 hours)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after completion of all the experiments shall be conducted for 50 marks and scaled down to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10 marks.</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71755" lvl="0" indent="-342900" algn="just">
              <a:lnSpc>
                <a:spcPct val="110000"/>
              </a:lnSpc>
              <a:spcBef>
                <a:spcPts val="35"/>
              </a:spcBef>
              <a:buSzPts val="1000"/>
              <a:buFont typeface="Calibri" panose="020F0502020204030204" pitchFamily="34" charset="0"/>
              <a:buChar char="●"/>
              <a:tabLst>
                <a:tab pos="300990" algn="l"/>
              </a:tabLst>
            </a:pP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Scaled-down marks of write-up evaluations and tests added will be CIE marks for the laboratory</a:t>
            </a:r>
            <a:r>
              <a:rPr lang="en-US" sz="2000" spc="-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component of IPCC for </a:t>
            </a:r>
            <a:r>
              <a:rPr lang="en-US" sz="2000" b="1" spc="0" dirty="0">
                <a:effectLst/>
                <a:latin typeface="Times New Roman" panose="02020603050405020304" pitchFamily="18" charset="0"/>
                <a:ea typeface="Calibri" panose="020F0502020204030204" pitchFamily="34" charset="0"/>
                <a:cs typeface="Times New Roman" panose="02020603050405020304" pitchFamily="18" charset="0"/>
              </a:rPr>
              <a:t>25 marks</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Bef>
                <a:spcPts val="30"/>
              </a:spcBef>
              <a:buSzPts val="1000"/>
              <a:buFont typeface="Calibri" panose="020F0502020204030204" pitchFamily="34" charset="0"/>
              <a:buChar char="●"/>
              <a:tabLst>
                <a:tab pos="300355" algn="l"/>
              </a:tabLst>
            </a:pP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student</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has</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to</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secure</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40%</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of</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25</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marks</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to</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qualify</a:t>
            </a:r>
            <a:r>
              <a:rPr lang="en-US" sz="2000" spc="-3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in</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CIE</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of</a:t>
            </a:r>
            <a:r>
              <a:rPr lang="en-US" sz="20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practical</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component</a:t>
            </a:r>
            <a:r>
              <a:rPr lang="en-US" sz="20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of</a:t>
            </a:r>
            <a:r>
              <a:rPr lang="en-US" sz="20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0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spc="-10" dirty="0">
                <a:effectLst/>
                <a:latin typeface="Times New Roman" panose="02020603050405020304" pitchFamily="18" charset="0"/>
                <a:ea typeface="Calibri" panose="020F0502020204030204" pitchFamily="34" charset="0"/>
                <a:cs typeface="Times New Roman" panose="02020603050405020304" pitchFamily="18" charset="0"/>
              </a:rPr>
              <a:t>IPCC.</a:t>
            </a:r>
            <a:endParaRPr lang="en-IN" sz="2000" spc="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707134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577800" cy="5948997"/>
          </a:xfrm>
        </p:spPr>
        <p:txBody>
          <a:bodyPr>
            <a:noAutofit/>
          </a:bodyPr>
          <a:lstStyle/>
          <a:p>
            <a:pPr algn="just"/>
            <a:r>
              <a:rPr lang="en-US" sz="2400" b="1" i="0" u="none" strike="noStrike" baseline="0" dirty="0">
                <a:latin typeface="Times New Roman" panose="02020603050405020304" pitchFamily="18" charset="0"/>
                <a:cs typeface="Times New Roman" panose="02020603050405020304" pitchFamily="18" charset="0"/>
              </a:rPr>
              <a:t>Assessment Details (CIE):</a:t>
            </a:r>
          </a:p>
          <a:p>
            <a:pPr algn="just"/>
            <a:r>
              <a:rPr lang="en-US" sz="2400" b="1" dirty="0">
                <a:latin typeface="Times New Roman" panose="02020603050405020304" pitchFamily="18" charset="0"/>
                <a:cs typeface="Times New Roman" panose="02020603050405020304" pitchFamily="18" charset="0"/>
              </a:rPr>
              <a:t>SEE for IPCC</a:t>
            </a:r>
            <a:endParaRPr lang="en-US" sz="2400" b="1" i="0" u="none" strike="noStrike" baseline="0" dirty="0">
              <a:latin typeface="Times New Roman" panose="02020603050405020304" pitchFamily="18" charset="0"/>
              <a:cs typeface="Times New Roman" panose="02020603050405020304" pitchFamily="18" charset="0"/>
            </a:endParaRPr>
          </a:p>
          <a:p>
            <a:pPr marL="0" indent="0" algn="just">
              <a:lnSpc>
                <a:spcPct val="100000"/>
              </a:lnSpc>
              <a:spcBef>
                <a:spcPts val="150"/>
              </a:spcBef>
              <a:buNone/>
            </a:pP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Theory</a:t>
            </a:r>
            <a:r>
              <a:rPr lang="en-US" sz="2400" spc="-3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SEE will</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be</a:t>
            </a:r>
            <a:r>
              <a:rPr lang="en-US" sz="24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conducted by</a:t>
            </a:r>
            <a:r>
              <a:rPr lang="en-US" sz="2400" spc="-3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University</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as</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per</a:t>
            </a:r>
            <a:r>
              <a:rPr lang="en-US" sz="2400" spc="-1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the</a:t>
            </a:r>
            <a:r>
              <a:rPr lang="en-US" sz="24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scheduled</a:t>
            </a:r>
            <a:r>
              <a:rPr lang="en-US" sz="2400" spc="-1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timetable, with</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common</a:t>
            </a:r>
            <a:r>
              <a:rPr lang="en-US" sz="2400" spc="-1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question</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papers</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for</a:t>
            </a:r>
            <a:r>
              <a:rPr lang="en-US" sz="24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the</a:t>
            </a:r>
            <a:r>
              <a:rPr lang="en-US" sz="24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course (</a:t>
            </a:r>
            <a:r>
              <a:rPr lang="en-US" sz="2400" b="1" dirty="0">
                <a:effectLst/>
                <a:latin typeface="Times New Roman" panose="02020603050405020304" pitchFamily="18" charset="0"/>
                <a:ea typeface="Cambria" panose="02040503050406030204" pitchFamily="18" charset="0"/>
                <a:cs typeface="Times New Roman" panose="02020603050405020304" pitchFamily="18" charset="0"/>
              </a:rPr>
              <a:t>duration 03 hours</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a:t>
            </a:r>
            <a:endParaRPr lang="en-IN" sz="2400" dirty="0">
              <a:effectLst/>
              <a:latin typeface="Times New Roman" panose="02020603050405020304" pitchFamily="18" charset="0"/>
              <a:ea typeface="Cambria" panose="02040503050406030204" pitchFamily="18" charset="0"/>
              <a:cs typeface="Times New Roman" panose="02020603050405020304" pitchFamily="18" charset="0"/>
            </a:endParaRPr>
          </a:p>
          <a:p>
            <a:pPr marL="0" lvl="0" indent="0" algn="just">
              <a:lnSpc>
                <a:spcPct val="100000"/>
              </a:lnSpc>
              <a:buSzPts val="1000"/>
              <a:buNone/>
              <a:tabLst>
                <a:tab pos="345440" algn="l"/>
              </a:tabLst>
            </a:pP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z="24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question</a:t>
            </a:r>
            <a:r>
              <a:rPr lang="en-US" sz="24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paper</a:t>
            </a:r>
            <a:r>
              <a:rPr lang="en-US" sz="24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will</a:t>
            </a:r>
            <a:r>
              <a:rPr lang="en-US" sz="24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have</a:t>
            </a:r>
            <a:r>
              <a:rPr lang="en-US" sz="24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ten</a:t>
            </a:r>
            <a:r>
              <a:rPr lang="en-US" sz="24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questions.</a:t>
            </a:r>
            <a:r>
              <a:rPr lang="en-US" sz="24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Each</a:t>
            </a:r>
            <a:r>
              <a:rPr lang="en-US" sz="2400" spc="-3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question</a:t>
            </a:r>
            <a:r>
              <a:rPr lang="en-US" sz="24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is</a:t>
            </a:r>
            <a:r>
              <a:rPr lang="en-US" sz="24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set</a:t>
            </a:r>
            <a:r>
              <a:rPr lang="en-US" sz="24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for</a:t>
            </a:r>
            <a:r>
              <a:rPr lang="en-US" sz="24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20</a:t>
            </a:r>
            <a:r>
              <a:rPr lang="en-US" sz="24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10" dirty="0">
                <a:effectLst/>
                <a:latin typeface="Times New Roman" panose="02020603050405020304" pitchFamily="18" charset="0"/>
                <a:ea typeface="Times New Roman" panose="02020603050405020304" pitchFamily="18" charset="0"/>
                <a:cs typeface="Times New Roman" panose="02020603050405020304" pitchFamily="18" charset="0"/>
              </a:rPr>
              <a:t>marks.</a:t>
            </a:r>
            <a:endParaRPr lang="en-IN" sz="2400" spc="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66040" lvl="0" indent="0" algn="just">
              <a:lnSpc>
                <a:spcPct val="100000"/>
              </a:lnSpc>
              <a:spcBef>
                <a:spcPts val="180"/>
              </a:spcBef>
              <a:buSzPts val="1000"/>
              <a:buNone/>
              <a:tabLst>
                <a:tab pos="345440" algn="l"/>
              </a:tabLst>
            </a:pP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There will be 2 questions from each module. Each of the two questions under a module (with a maximum of 3 sub- questions), </a:t>
            </a:r>
            <a:r>
              <a:rPr lang="en-US" sz="2400" b="1" spc="0" dirty="0">
                <a:effectLst/>
                <a:latin typeface="Times New Roman" panose="02020603050405020304" pitchFamily="18" charset="0"/>
                <a:ea typeface="Times New Roman" panose="02020603050405020304" pitchFamily="18" charset="0"/>
                <a:cs typeface="Times New Roman" panose="02020603050405020304" pitchFamily="18" charset="0"/>
              </a:rPr>
              <a:t>should have a mix of topics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under that module.</a:t>
            </a:r>
            <a:endParaRPr lang="en-IN" sz="2400" spc="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lvl="0" indent="0" algn="just">
              <a:lnSpc>
                <a:spcPct val="100000"/>
              </a:lnSpc>
              <a:buSzPts val="1000"/>
              <a:buNone/>
              <a:tabLst>
                <a:tab pos="345440" algn="l"/>
              </a:tabLst>
            </a:pP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z="24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students</a:t>
            </a:r>
            <a:r>
              <a:rPr lang="en-US" sz="2400" spc="-3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have</a:t>
            </a:r>
            <a:r>
              <a:rPr lang="en-US" sz="24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to</a:t>
            </a:r>
            <a:r>
              <a:rPr lang="en-US" sz="24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answer</a:t>
            </a:r>
            <a:r>
              <a:rPr lang="en-US" sz="24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5</a:t>
            </a:r>
            <a:r>
              <a:rPr lang="en-US" sz="2400"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full</a:t>
            </a:r>
            <a:r>
              <a:rPr lang="en-US" sz="2400" spc="-3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questions,</a:t>
            </a:r>
            <a:r>
              <a:rPr lang="en-US" sz="24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selecting</a:t>
            </a:r>
            <a:r>
              <a:rPr lang="en-US" sz="24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one</a:t>
            </a:r>
            <a:r>
              <a:rPr lang="en-US" sz="24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full</a:t>
            </a:r>
            <a:r>
              <a:rPr lang="en-US" sz="2400" spc="-3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question</a:t>
            </a:r>
            <a:r>
              <a:rPr lang="en-US" sz="24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from</a:t>
            </a:r>
            <a:r>
              <a:rPr lang="en-US" sz="2400" spc="-4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0" dirty="0">
                <a:effectLst/>
                <a:latin typeface="Times New Roman" panose="02020603050405020304" pitchFamily="18" charset="0"/>
                <a:ea typeface="Times New Roman" panose="02020603050405020304" pitchFamily="18" charset="0"/>
                <a:cs typeface="Times New Roman" panose="02020603050405020304" pitchFamily="18" charset="0"/>
              </a:rPr>
              <a:t>each</a:t>
            </a:r>
            <a:r>
              <a:rPr lang="en-US" sz="24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spc="-10" dirty="0">
                <a:effectLst/>
                <a:latin typeface="Times New Roman" panose="02020603050405020304" pitchFamily="18" charset="0"/>
                <a:ea typeface="Times New Roman" panose="02020603050405020304" pitchFamily="18" charset="0"/>
                <a:cs typeface="Times New Roman" panose="02020603050405020304" pitchFamily="18" charset="0"/>
              </a:rPr>
              <a:t>module.</a:t>
            </a:r>
            <a:endParaRPr lang="en-IN" sz="2400" spc="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00000"/>
              </a:lnSpc>
            </a:pP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Marks</a:t>
            </a:r>
            <a:r>
              <a:rPr lang="en-US" sz="2400" spc="-3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scored by</a:t>
            </a:r>
            <a:r>
              <a:rPr lang="en-US" sz="2400" spc="-4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the</a:t>
            </a:r>
            <a:r>
              <a:rPr lang="en-US" sz="24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student</a:t>
            </a:r>
            <a:r>
              <a:rPr lang="en-US" sz="2400" spc="-3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shall</a:t>
            </a:r>
            <a:r>
              <a:rPr lang="en-US" sz="2400"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be</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proportionally</a:t>
            </a:r>
            <a:r>
              <a:rPr lang="en-US" sz="2400" spc="-3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scaled</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down</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to</a:t>
            </a:r>
            <a:r>
              <a:rPr lang="en-US" sz="24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50</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spc="-10" dirty="0">
                <a:effectLst/>
                <a:latin typeface="Times New Roman" panose="02020603050405020304" pitchFamily="18" charset="0"/>
                <a:ea typeface="Cambria" panose="02040503050406030204" pitchFamily="18" charset="0"/>
                <a:cs typeface="Times New Roman" panose="02020603050405020304" pitchFamily="18" charset="0"/>
              </a:rPr>
              <a:t>Marks</a:t>
            </a:r>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2534945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US" sz="2800" b="1" i="0" u="none" strike="noStrike" baseline="0" dirty="0">
                <a:latin typeface="Times New Roman" panose="02020603050405020304" pitchFamily="18" charset="0"/>
                <a:cs typeface="Times New Roman" panose="02020603050405020304" pitchFamily="18" charset="0"/>
              </a:rPr>
              <a:t>The theory portion of the IPCC shall be for both CIE and SEE, whereas the practical portion will have a CIE component only. Questions mentioned in the SEE paper may include questions from the </a:t>
            </a:r>
            <a:r>
              <a:rPr lang="en-IN" sz="2800" b="1" i="0" u="none" strike="noStrike" baseline="0" dirty="0">
                <a:latin typeface="Times New Roman" panose="02020603050405020304" pitchFamily="18" charset="0"/>
                <a:cs typeface="Times New Roman" panose="02020603050405020304" pitchFamily="18" charset="0"/>
              </a:rPr>
              <a:t>practical component</a:t>
            </a:r>
            <a:r>
              <a:rPr lang="en-IN" sz="2800" b="0" i="0" u="none" strike="noStrike" baseline="0" dirty="0">
                <a:latin typeface="Times New Roman" panose="02020603050405020304" pitchFamily="18" charset="0"/>
                <a:cs typeface="Times New Roman" panose="02020603050405020304" pitchFamily="18" charset="0"/>
              </a:rPr>
              <a:t>.</a:t>
            </a:r>
            <a:endParaRPr lang="en-IN" sz="28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3668011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269000"/>
            <a:ext cx="9577800" cy="5588999"/>
          </a:xfrm>
        </p:spPr>
        <p:txBody>
          <a:bodyPr>
            <a:noAutofit/>
          </a:bodyPr>
          <a:lstStyle/>
          <a:p>
            <a:pPr marL="0" indent="0" algn="just">
              <a:buNone/>
            </a:pPr>
            <a:r>
              <a:rPr lang="en-IN" sz="2400" b="1" i="0" u="none" strike="noStrike" baseline="0" dirty="0">
                <a:latin typeface="Times New Roman" panose="02020603050405020304" pitchFamily="18" charset="0"/>
                <a:cs typeface="Times New Roman" panose="02020603050405020304" pitchFamily="18" charset="0"/>
              </a:rPr>
              <a:t>Suggested Learning Resources:</a:t>
            </a:r>
          </a:p>
          <a:p>
            <a:pPr marL="0" indent="0">
              <a:lnSpc>
                <a:spcPct val="150000"/>
              </a:lnSpc>
              <a:spcBef>
                <a:spcPts val="185"/>
              </a:spcBef>
              <a:buNone/>
            </a:pPr>
            <a:r>
              <a:rPr lang="en-US" sz="3200" b="1" dirty="0">
                <a:effectLst/>
                <a:latin typeface="Times New Roman" panose="02020603050405020304" pitchFamily="18" charset="0"/>
                <a:ea typeface="Cambria" panose="02040503050406030204" pitchFamily="18" charset="0"/>
                <a:cs typeface="Times New Roman" panose="02020603050405020304" pitchFamily="18" charset="0"/>
              </a:rPr>
              <a:t>Text</a:t>
            </a:r>
            <a:r>
              <a:rPr lang="en-US" sz="3200" b="1"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b="1" spc="-10" dirty="0">
                <a:effectLst/>
                <a:latin typeface="Times New Roman" panose="02020603050405020304" pitchFamily="18" charset="0"/>
                <a:ea typeface="Cambria" panose="02040503050406030204" pitchFamily="18" charset="0"/>
                <a:cs typeface="Times New Roman" panose="02020603050405020304" pitchFamily="18" charset="0"/>
              </a:rPr>
              <a:t>Books:</a:t>
            </a:r>
            <a:endParaRPr lang="en-IN" sz="3200" b="1" dirty="0">
              <a:latin typeface="Times New Roman" panose="02020603050405020304" pitchFamily="18" charset="0"/>
              <a:ea typeface="Cambria" panose="02040503050406030204" pitchFamily="18" charset="0"/>
              <a:cs typeface="Times New Roman" panose="02020603050405020304" pitchFamily="18" charset="0"/>
            </a:endParaRPr>
          </a:p>
          <a:p>
            <a:pPr marL="0" indent="0">
              <a:lnSpc>
                <a:spcPct val="150000"/>
              </a:lnSpc>
              <a:spcBef>
                <a:spcPts val="185"/>
              </a:spcBef>
              <a:buNone/>
            </a:pP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Book 1: Fundamentals</a:t>
            </a:r>
            <a:r>
              <a:rPr lang="en-US" sz="3200" spc="-3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z="32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Database</a:t>
            </a:r>
            <a:r>
              <a:rPr lang="en-US" sz="32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Systems,</a:t>
            </a:r>
            <a:r>
              <a:rPr lang="en-US" sz="32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Ramez</a:t>
            </a:r>
            <a:r>
              <a:rPr lang="en-US" sz="3200"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err="1">
                <a:effectLst/>
                <a:latin typeface="Times New Roman" panose="02020603050405020304" pitchFamily="18" charset="0"/>
                <a:ea typeface="Times New Roman" panose="02020603050405020304" pitchFamily="18" charset="0"/>
                <a:cs typeface="Times New Roman" panose="02020603050405020304" pitchFamily="18" charset="0"/>
              </a:rPr>
              <a:t>Elmasri</a:t>
            </a:r>
            <a:r>
              <a:rPr lang="en-US" sz="32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and</a:t>
            </a:r>
            <a:r>
              <a:rPr lang="en-US" sz="32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Shamkant</a:t>
            </a:r>
            <a:r>
              <a:rPr lang="en-US" sz="32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B.</a:t>
            </a:r>
            <a:r>
              <a:rPr lang="en-US" sz="32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Navathe,</a:t>
            </a:r>
            <a:r>
              <a:rPr lang="en-US" sz="3200" spc="-3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7th</a:t>
            </a:r>
            <a:r>
              <a:rPr lang="en-US" sz="32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Edition,</a:t>
            </a:r>
            <a:r>
              <a:rPr lang="en-US" sz="3200"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0" dirty="0">
                <a:effectLst/>
                <a:latin typeface="Times New Roman" panose="02020603050405020304" pitchFamily="18" charset="0"/>
                <a:ea typeface="Times New Roman" panose="02020603050405020304" pitchFamily="18" charset="0"/>
                <a:cs typeface="Times New Roman" panose="02020603050405020304" pitchFamily="18" charset="0"/>
              </a:rPr>
              <a:t>2017,</a:t>
            </a:r>
            <a:r>
              <a:rPr lang="en-US" sz="3200" spc="-1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200" spc="-10" dirty="0">
                <a:effectLst/>
                <a:latin typeface="Times New Roman" panose="02020603050405020304" pitchFamily="18" charset="0"/>
                <a:ea typeface="Times New Roman" panose="02020603050405020304" pitchFamily="18" charset="0"/>
                <a:cs typeface="Times New Roman" panose="02020603050405020304" pitchFamily="18" charset="0"/>
              </a:rPr>
              <a:t>Pearson.</a:t>
            </a:r>
            <a:endParaRPr lang="en-IN" sz="3200" spc="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50000"/>
              </a:lnSpc>
              <a:buNone/>
            </a:pP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Book 2: Database</a:t>
            </a:r>
            <a:r>
              <a:rPr lang="en-US" sz="32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management</a:t>
            </a:r>
            <a:r>
              <a:rPr lang="en-US" sz="32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systems,</a:t>
            </a:r>
            <a:r>
              <a:rPr lang="en-US" sz="32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Ramakrishnan,</a:t>
            </a:r>
            <a:r>
              <a:rPr lang="en-US" sz="32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and</a:t>
            </a:r>
            <a:r>
              <a:rPr lang="en-US" sz="3200" spc="-3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Gehrke,</a:t>
            </a:r>
            <a:r>
              <a:rPr lang="en-US" sz="32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3rd</a:t>
            </a:r>
            <a:r>
              <a:rPr lang="en-US" sz="32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Edition,</a:t>
            </a:r>
            <a:r>
              <a:rPr lang="en-US" sz="32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2014,</a:t>
            </a:r>
            <a:r>
              <a:rPr lang="en-US" sz="3200" spc="-3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dirty="0">
                <a:effectLst/>
                <a:latin typeface="Times New Roman" panose="02020603050405020304" pitchFamily="18" charset="0"/>
                <a:ea typeface="Cambria" panose="02040503050406030204" pitchFamily="18" charset="0"/>
                <a:cs typeface="Times New Roman" panose="02020603050405020304" pitchFamily="18" charset="0"/>
              </a:rPr>
              <a:t>McGraw</a:t>
            </a:r>
            <a:r>
              <a:rPr lang="en-US" sz="3200"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3200" spc="-20" dirty="0">
                <a:effectLst/>
                <a:latin typeface="Times New Roman" panose="02020603050405020304" pitchFamily="18" charset="0"/>
                <a:ea typeface="Cambria" panose="02040503050406030204" pitchFamily="18" charset="0"/>
                <a:cs typeface="Times New Roman" panose="02020603050405020304" pitchFamily="18" charset="0"/>
              </a:rPr>
              <a:t>Hill</a:t>
            </a:r>
            <a:endParaRPr lang="en-IN" sz="3200" b="0" i="0" u="none" strike="noStrike" baseline="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2011705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269000"/>
            <a:ext cx="9577800" cy="5588999"/>
          </a:xfrm>
        </p:spPr>
        <p:txBody>
          <a:bodyPr>
            <a:noAutofit/>
          </a:bodyPr>
          <a:lstStyle/>
          <a:p>
            <a:pPr marL="0" indent="0" algn="just">
              <a:buNone/>
            </a:pPr>
            <a:r>
              <a:rPr lang="en-IN" sz="2400" b="1" i="0" u="none" strike="noStrike" baseline="0" dirty="0">
                <a:latin typeface="Times New Roman" panose="02020603050405020304" pitchFamily="18" charset="0"/>
                <a:cs typeface="Times New Roman" panose="02020603050405020304" pitchFamily="18" charset="0"/>
              </a:rPr>
              <a:t>Suggested Learning Resources:</a:t>
            </a:r>
          </a:p>
          <a:p>
            <a:pPr marL="0" marR="1253490" indent="0">
              <a:lnSpc>
                <a:spcPct val="115000"/>
              </a:lnSpc>
              <a:buNone/>
            </a:pPr>
            <a:r>
              <a:rPr lang="en-US" b="1" dirty="0">
                <a:effectLst/>
                <a:latin typeface="Times New Roman" panose="02020603050405020304" pitchFamily="18" charset="0"/>
                <a:ea typeface="Cambria" panose="02040503050406030204" pitchFamily="18" charset="0"/>
                <a:cs typeface="Times New Roman" panose="02020603050405020304" pitchFamily="18" charset="0"/>
              </a:rPr>
              <a:t>Activity</a:t>
            </a:r>
            <a:r>
              <a:rPr lang="en-US" b="1" spc="-3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b="1" dirty="0">
                <a:effectLst/>
                <a:latin typeface="Times New Roman" panose="02020603050405020304" pitchFamily="18" charset="0"/>
                <a:ea typeface="Cambria" panose="02040503050406030204" pitchFamily="18" charset="0"/>
                <a:cs typeface="Times New Roman" panose="02020603050405020304" pitchFamily="18" charset="0"/>
              </a:rPr>
              <a:t>Based</a:t>
            </a:r>
            <a:r>
              <a:rPr lang="en-US" b="1"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b="1" dirty="0">
                <a:effectLst/>
                <a:latin typeface="Times New Roman" panose="02020603050405020304" pitchFamily="18" charset="0"/>
                <a:ea typeface="Cambria" panose="02040503050406030204" pitchFamily="18" charset="0"/>
                <a:cs typeface="Times New Roman" panose="02020603050405020304" pitchFamily="18" charset="0"/>
              </a:rPr>
              <a:t>Learning</a:t>
            </a:r>
            <a:r>
              <a:rPr lang="en-US" b="1"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b="1" dirty="0">
                <a:effectLst/>
                <a:latin typeface="Times New Roman" panose="02020603050405020304" pitchFamily="18" charset="0"/>
                <a:ea typeface="Cambria" panose="02040503050406030204" pitchFamily="18" charset="0"/>
                <a:cs typeface="Times New Roman" panose="02020603050405020304" pitchFamily="18" charset="0"/>
              </a:rPr>
              <a:t>(Suggested</a:t>
            </a:r>
            <a:r>
              <a:rPr lang="en-US" b="1"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b="1" dirty="0">
                <a:effectLst/>
                <a:latin typeface="Times New Roman" panose="02020603050405020304" pitchFamily="18" charset="0"/>
                <a:ea typeface="Cambria" panose="02040503050406030204" pitchFamily="18" charset="0"/>
                <a:cs typeface="Times New Roman" panose="02020603050405020304" pitchFamily="18" charset="0"/>
              </a:rPr>
              <a:t>Activities</a:t>
            </a:r>
            <a:r>
              <a:rPr lang="en-US" b="1"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b="1" dirty="0">
                <a:effectLst/>
                <a:latin typeface="Times New Roman" panose="02020603050405020304" pitchFamily="18" charset="0"/>
                <a:ea typeface="Cambria" panose="02040503050406030204" pitchFamily="18" charset="0"/>
                <a:cs typeface="Times New Roman" panose="02020603050405020304" pitchFamily="18" charset="0"/>
              </a:rPr>
              <a:t>in</a:t>
            </a:r>
            <a:r>
              <a:rPr lang="en-US" b="1" spc="-1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b="1" dirty="0">
                <a:effectLst/>
                <a:latin typeface="Times New Roman" panose="02020603050405020304" pitchFamily="18" charset="0"/>
                <a:ea typeface="Cambria" panose="02040503050406030204" pitchFamily="18" charset="0"/>
                <a:cs typeface="Times New Roman" panose="02020603050405020304" pitchFamily="18" charset="0"/>
              </a:rPr>
              <a:t>Class)/</a:t>
            </a:r>
            <a:r>
              <a:rPr lang="en-US" b="1"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b="1" dirty="0">
                <a:effectLst/>
                <a:latin typeface="Times New Roman" panose="02020603050405020304" pitchFamily="18" charset="0"/>
                <a:ea typeface="Cambria" panose="02040503050406030204" pitchFamily="18" charset="0"/>
                <a:cs typeface="Times New Roman" panose="02020603050405020304" pitchFamily="18" charset="0"/>
              </a:rPr>
              <a:t>Practical</a:t>
            </a:r>
            <a:r>
              <a:rPr lang="en-US" b="1"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b="1" dirty="0">
                <a:effectLst/>
                <a:latin typeface="Times New Roman" panose="02020603050405020304" pitchFamily="18" charset="0"/>
                <a:ea typeface="Cambria" panose="02040503050406030204" pitchFamily="18" charset="0"/>
                <a:cs typeface="Times New Roman" panose="02020603050405020304" pitchFamily="18" charset="0"/>
              </a:rPr>
              <a:t>Based</a:t>
            </a:r>
            <a:r>
              <a:rPr lang="en-US" b="1" spc="-3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b="1" dirty="0">
                <a:effectLst/>
                <a:latin typeface="Times New Roman" panose="02020603050405020304" pitchFamily="18" charset="0"/>
                <a:ea typeface="Cambria" panose="02040503050406030204" pitchFamily="18" charset="0"/>
                <a:cs typeface="Times New Roman" panose="02020603050405020304" pitchFamily="18" charset="0"/>
              </a:rPr>
              <a:t>learning Mini Project:</a:t>
            </a:r>
            <a:endParaRPr lang="en-IN" dirty="0">
              <a:effectLst/>
              <a:latin typeface="Times New Roman" panose="02020603050405020304" pitchFamily="18" charset="0"/>
              <a:ea typeface="Cambria" panose="02040503050406030204" pitchFamily="18" charset="0"/>
              <a:cs typeface="Times New Roman" panose="02020603050405020304" pitchFamily="18" charset="0"/>
            </a:endParaRPr>
          </a:p>
          <a:p>
            <a:r>
              <a:rPr lang="en-US" dirty="0">
                <a:effectLst/>
                <a:latin typeface="Times New Roman" panose="02020603050405020304" pitchFamily="18" charset="0"/>
                <a:ea typeface="Cambria" panose="02040503050406030204" pitchFamily="18" charset="0"/>
                <a:cs typeface="Times New Roman" panose="02020603050405020304" pitchFamily="18" charset="0"/>
              </a:rPr>
              <a:t>Project</a:t>
            </a:r>
            <a:r>
              <a:rPr lang="en-US" spc="-1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dirty="0">
                <a:effectLst/>
                <a:latin typeface="Times New Roman" panose="02020603050405020304" pitchFamily="18" charset="0"/>
                <a:ea typeface="Cambria" panose="02040503050406030204" pitchFamily="18" charset="0"/>
                <a:cs typeface="Times New Roman" panose="02020603050405020304" pitchFamily="18" charset="0"/>
              </a:rPr>
              <a:t>Based</a:t>
            </a:r>
            <a:r>
              <a:rPr lang="en-US" spc="-10" dirty="0">
                <a:effectLst/>
                <a:latin typeface="Times New Roman" panose="02020603050405020304" pitchFamily="18" charset="0"/>
                <a:ea typeface="Cambria" panose="02040503050406030204" pitchFamily="18" charset="0"/>
                <a:cs typeface="Times New Roman" panose="02020603050405020304" pitchFamily="18" charset="0"/>
              </a:rPr>
              <a:t> Learning</a:t>
            </a:r>
            <a:endParaRPr lang="en-IN"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628842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549000"/>
            <a:ext cx="9577800" cy="1080000"/>
          </a:xfrm>
        </p:spPr>
        <p:txBody>
          <a:bodyPr>
            <a:normAutofit fontScale="90000"/>
          </a:bodyPr>
          <a:lstStyle/>
          <a:p>
            <a:br>
              <a:rPr lang="en-US" sz="4400" b="1" dirty="0">
                <a:effectLst/>
                <a:latin typeface="Times New Roman" panose="02020603050405020304" pitchFamily="18" charset="0"/>
                <a:ea typeface="Cambria" panose="02040503050406030204" pitchFamily="18" charset="0"/>
                <a:cs typeface="Cambria" panose="02040503050406030204" pitchFamily="18" charset="0"/>
              </a:rPr>
            </a:br>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269000"/>
            <a:ext cx="9577800" cy="5588997"/>
          </a:xfrm>
        </p:spPr>
        <p:txBody>
          <a:bodyPr>
            <a:noAutofit/>
          </a:bodyPr>
          <a:lstStyle/>
          <a:p>
            <a:pPr marL="0" indent="0" algn="just">
              <a:lnSpc>
                <a:spcPct val="150000"/>
              </a:lnSpc>
              <a:buNone/>
            </a:pPr>
            <a:r>
              <a:rPr lang="en-IN" sz="2400" b="1" i="0" dirty="0">
                <a:effectLst/>
                <a:latin typeface="Times New Roman" panose="02020603050405020304" pitchFamily="18" charset="0"/>
                <a:cs typeface="Times New Roman" panose="02020603050405020304" pitchFamily="18" charset="0"/>
              </a:rPr>
              <a:t>Data </a:t>
            </a:r>
            <a:r>
              <a:rPr lang="en-IN" sz="2400" i="0" dirty="0">
                <a:effectLst/>
                <a:latin typeface="Times New Roman" panose="02020603050405020304" pitchFamily="18" charset="0"/>
                <a:cs typeface="Times New Roman" panose="02020603050405020304" pitchFamily="18" charset="0"/>
              </a:rPr>
              <a:t>is a collection of facts and Figures that can be processed </a:t>
            </a:r>
            <a:r>
              <a:rPr lang="en-IN" sz="2400" i="0" dirty="0" err="1">
                <a:effectLst/>
                <a:latin typeface="Times New Roman" panose="02020603050405020304" pitchFamily="18" charset="0"/>
                <a:cs typeface="Times New Roman" panose="02020603050405020304" pitchFamily="18" charset="0"/>
              </a:rPr>
              <a:t>tp</a:t>
            </a:r>
            <a:r>
              <a:rPr lang="en-IN" sz="2400" i="0" dirty="0">
                <a:effectLst/>
                <a:latin typeface="Times New Roman" panose="02020603050405020304" pitchFamily="18" charset="0"/>
                <a:cs typeface="Times New Roman" panose="02020603050405020304" pitchFamily="18" charset="0"/>
              </a:rPr>
              <a:t> produce information </a:t>
            </a:r>
          </a:p>
          <a:p>
            <a:pPr marL="0" indent="0" algn="just">
              <a:lnSpc>
                <a:spcPct val="150000"/>
              </a:lnSpc>
              <a:buNone/>
            </a:pPr>
            <a:r>
              <a:rPr lang="en-IN" sz="2400" b="1" i="0" dirty="0">
                <a:effectLst/>
                <a:latin typeface="Times New Roman" panose="02020603050405020304" pitchFamily="18" charset="0"/>
                <a:cs typeface="Times New Roman" panose="02020603050405020304" pitchFamily="18" charset="0"/>
              </a:rPr>
              <a:t>Database</a:t>
            </a:r>
            <a:r>
              <a:rPr lang="en-IN" sz="2400" i="0" dirty="0">
                <a:effectLst/>
                <a:latin typeface="Times New Roman" panose="02020603050405020304" pitchFamily="18" charset="0"/>
                <a:cs typeface="Times New Roman" panose="02020603050405020304" pitchFamily="18" charset="0"/>
              </a:rPr>
              <a:t> is </a:t>
            </a:r>
            <a:r>
              <a:rPr lang="en-IN" sz="2400" dirty="0">
                <a:latin typeface="Times New Roman" panose="02020603050405020304" pitchFamily="18" charset="0"/>
                <a:cs typeface="Times New Roman" panose="02020603050405020304" pitchFamily="18" charset="0"/>
              </a:rPr>
              <a:t>a collection of related data organized in a way that the data can be easily accessed, managed and updated.</a:t>
            </a:r>
          </a:p>
          <a:p>
            <a:pPr marL="0" indent="0" algn="just">
              <a:lnSpc>
                <a:spcPct val="150000"/>
              </a:lnSpc>
              <a:buNone/>
            </a:pPr>
            <a:r>
              <a:rPr lang="en-IN" sz="2400" i="0" dirty="0">
                <a:effectLst/>
                <a:latin typeface="Times New Roman" panose="02020603050405020304" pitchFamily="18" charset="0"/>
                <a:cs typeface="Times New Roman" panose="02020603050405020304" pitchFamily="18" charset="0"/>
              </a:rPr>
              <a:t>Database is a container where data can be collected systematically.</a:t>
            </a:r>
          </a:p>
          <a:p>
            <a:pPr marL="0" indent="0" algn="just">
              <a:lnSpc>
                <a:spcPct val="150000"/>
              </a:lnSpc>
              <a:buNone/>
            </a:pPr>
            <a:r>
              <a:rPr lang="en-IN" sz="2400" dirty="0">
                <a:latin typeface="Times New Roman" panose="02020603050405020304" pitchFamily="18" charset="0"/>
                <a:cs typeface="Times New Roman" panose="02020603050405020304" pitchFamily="18" charset="0"/>
              </a:rPr>
              <a:t>Ex: Online library</a:t>
            </a:r>
            <a:r>
              <a:rPr lang="en-IN" sz="2400" b="1" dirty="0">
                <a:latin typeface="Times New Roman" panose="02020603050405020304" pitchFamily="18" charset="0"/>
                <a:cs typeface="Times New Roman" panose="02020603050405020304" pitchFamily="18" charset="0"/>
              </a:rPr>
              <a:t>.</a:t>
            </a:r>
          </a:p>
          <a:p>
            <a:pPr marL="0" indent="0" algn="just">
              <a:buNone/>
            </a:pPr>
            <a:endParaRPr lang="en-US" sz="2400" b="1" i="0" dirty="0">
              <a:effectLst/>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317499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1F67A-3E93-AF80-200E-C52DE6015C2F}"/>
              </a:ext>
            </a:extLst>
          </p:cNvPr>
          <p:cNvSpPr>
            <a:spLocks noGrp="1"/>
          </p:cNvSpPr>
          <p:nvPr>
            <p:ph type="title"/>
          </p:nvPr>
        </p:nvSpPr>
        <p:spPr/>
        <p:txBody>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endParaRPr lang="en-IN" dirty="0"/>
          </a:p>
        </p:txBody>
      </p:sp>
      <p:sp>
        <p:nvSpPr>
          <p:cNvPr id="3" name="Content Placeholder 2">
            <a:extLst>
              <a:ext uri="{FF2B5EF4-FFF2-40B4-BE49-F238E27FC236}">
                <a16:creationId xmlns:a16="http://schemas.microsoft.com/office/drawing/2014/main" id="{FAB3783B-27F8-8893-093B-F326E35FC388}"/>
              </a:ext>
            </a:extLst>
          </p:cNvPr>
          <p:cNvSpPr>
            <a:spLocks noGrp="1"/>
          </p:cNvSpPr>
          <p:nvPr>
            <p:ph idx="1"/>
          </p:nvPr>
        </p:nvSpPr>
        <p:spPr/>
        <p:txBody>
          <a:bodyPr>
            <a:normAutofit fontScale="70000" lnSpcReduction="20000"/>
          </a:bodyPr>
          <a:lstStyle/>
          <a:p>
            <a:pPr>
              <a:lnSpc>
                <a:spcPct val="150000"/>
              </a:lnSpc>
            </a:pPr>
            <a:r>
              <a:rPr lang="en-IN" sz="3200" dirty="0">
                <a:latin typeface="Times New Roman" panose="02020603050405020304" pitchFamily="18" charset="0"/>
                <a:cs typeface="Times New Roman" panose="02020603050405020304" pitchFamily="18" charset="0"/>
              </a:rPr>
              <a:t>Why database came:</a:t>
            </a:r>
          </a:p>
          <a:p>
            <a:pPr lvl="1">
              <a:lnSpc>
                <a:spcPct val="150000"/>
              </a:lnSpc>
            </a:pPr>
            <a:r>
              <a:rPr lang="en-IN" sz="3200" dirty="0">
                <a:latin typeface="Times New Roman" panose="02020603050405020304" pitchFamily="18" charset="0"/>
                <a:cs typeface="Times New Roman" panose="02020603050405020304" pitchFamily="18" charset="0"/>
              </a:rPr>
              <a:t>Data Storage Technique:</a:t>
            </a:r>
          </a:p>
          <a:p>
            <a:pPr lvl="2">
              <a:lnSpc>
                <a:spcPct val="150000"/>
              </a:lnSpc>
            </a:pPr>
            <a:r>
              <a:rPr lang="en-IN" sz="3200" dirty="0">
                <a:latin typeface="Times New Roman" panose="02020603050405020304" pitchFamily="18" charset="0"/>
                <a:cs typeface="Times New Roman" panose="02020603050405020304" pitchFamily="18" charset="0"/>
              </a:rPr>
              <a:t>Books and file system</a:t>
            </a:r>
          </a:p>
          <a:p>
            <a:pPr lvl="2">
              <a:lnSpc>
                <a:spcPct val="150000"/>
              </a:lnSpc>
            </a:pPr>
            <a:r>
              <a:rPr lang="en-IN" sz="3200" dirty="0">
                <a:latin typeface="Times New Roman" panose="02020603050405020304" pitchFamily="18" charset="0"/>
                <a:cs typeface="Times New Roman" panose="02020603050405020304" pitchFamily="18" charset="0"/>
              </a:rPr>
              <a:t>Flat file system</a:t>
            </a:r>
          </a:p>
          <a:p>
            <a:pPr lvl="2">
              <a:lnSpc>
                <a:spcPct val="150000"/>
              </a:lnSpc>
            </a:pPr>
            <a:r>
              <a:rPr lang="en-IN" sz="3200" dirty="0">
                <a:latin typeface="Times New Roman" panose="02020603050405020304" pitchFamily="18" charset="0"/>
                <a:cs typeface="Times New Roman" panose="02020603050405020304" pitchFamily="18" charset="0"/>
              </a:rPr>
              <a:t>Database</a:t>
            </a:r>
          </a:p>
          <a:p>
            <a:pPr marL="0" indent="0" algn="just">
              <a:lnSpc>
                <a:spcPct val="150000"/>
              </a:lnSpc>
              <a:buNone/>
            </a:pPr>
            <a:r>
              <a:rPr lang="en-IN" sz="3200" b="1" dirty="0">
                <a:latin typeface="Times New Roman" panose="02020603050405020304" pitchFamily="18" charset="0"/>
                <a:cs typeface="Times New Roman" panose="02020603050405020304" pitchFamily="18" charset="0"/>
              </a:rPr>
              <a:t>DBMS</a:t>
            </a:r>
            <a:r>
              <a:rPr lang="en-IN" sz="3200" dirty="0">
                <a:latin typeface="Times New Roman" panose="02020603050405020304" pitchFamily="18" charset="0"/>
                <a:cs typeface="Times New Roman" panose="02020603050405020304" pitchFamily="18" charset="0"/>
              </a:rPr>
              <a:t> is basically a software where you can store, retrieve define and manage your data in a database.</a:t>
            </a:r>
          </a:p>
          <a:p>
            <a:pPr marL="0" indent="0" algn="just">
              <a:lnSpc>
                <a:spcPct val="150000"/>
              </a:lnSpc>
              <a:buNone/>
            </a:pPr>
            <a:r>
              <a:rPr lang="en-IN" sz="3200" dirty="0">
                <a:latin typeface="Times New Roman" panose="02020603050405020304" pitchFamily="18" charset="0"/>
                <a:cs typeface="Times New Roman" panose="02020603050405020304" pitchFamily="18" charset="0"/>
              </a:rPr>
              <a:t>DBMS is a software that allows user to interact with a database</a:t>
            </a:r>
          </a:p>
          <a:p>
            <a:pPr marL="914400" lvl="2" indent="0">
              <a:lnSpc>
                <a:spcPct val="150000"/>
              </a:lnSpc>
              <a:buNone/>
            </a:pP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81645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269000"/>
            <a:ext cx="9577800" cy="5588997"/>
          </a:xfrm>
        </p:spPr>
        <p:txBody>
          <a:bodyPr>
            <a:noAutofit/>
          </a:bodyPr>
          <a:lstStyle/>
          <a:p>
            <a:pPr marL="0" indent="0" algn="l">
              <a:buNone/>
            </a:pPr>
            <a:r>
              <a:rPr lang="en-US" b="1" i="0" dirty="0">
                <a:solidFill>
                  <a:srgbClr val="374151"/>
                </a:solidFill>
                <a:effectLst/>
                <a:latin typeface="Times New Roman" panose="02020603050405020304" pitchFamily="18" charset="0"/>
                <a:cs typeface="Times New Roman" panose="02020603050405020304" pitchFamily="18" charset="0"/>
              </a:rPr>
              <a:t>Types of </a:t>
            </a:r>
            <a:r>
              <a:rPr lang="en-US" b="1" dirty="0">
                <a:solidFill>
                  <a:srgbClr val="374151"/>
                </a:solidFill>
                <a:latin typeface="Times New Roman" panose="02020603050405020304" pitchFamily="18" charset="0"/>
                <a:cs typeface="Times New Roman" panose="02020603050405020304" pitchFamily="18" charset="0"/>
              </a:rPr>
              <a:t>DBMS</a:t>
            </a:r>
          </a:p>
          <a:p>
            <a:pPr marL="0" indent="0" algn="l">
              <a:lnSpc>
                <a:spcPct val="150000"/>
              </a:lnSpc>
              <a:buNone/>
            </a:pPr>
            <a:r>
              <a:rPr lang="en-US" sz="2000" b="1" i="0" dirty="0">
                <a:solidFill>
                  <a:srgbClr val="374151"/>
                </a:solidFill>
                <a:effectLst/>
                <a:latin typeface="Times New Roman" panose="02020603050405020304" pitchFamily="18" charset="0"/>
                <a:cs typeface="Times New Roman" panose="02020603050405020304" pitchFamily="18" charset="0"/>
              </a:rPr>
              <a:t>Relational DBMS (RDBMS): </a:t>
            </a:r>
            <a:r>
              <a:rPr lang="en-US" sz="2000" i="0" dirty="0">
                <a:solidFill>
                  <a:srgbClr val="374151"/>
                </a:solidFill>
                <a:effectLst/>
                <a:latin typeface="Times New Roman" panose="02020603050405020304" pitchFamily="18" charset="0"/>
                <a:cs typeface="Times New Roman" panose="02020603050405020304" pitchFamily="18" charset="0"/>
              </a:rPr>
              <a:t>Organizes data in tables using rows and columns. RDBMSs use a predefined schema and SQL to create, update, and delete data. </a:t>
            </a:r>
          </a:p>
          <a:p>
            <a:pPr marL="0" indent="0" algn="l">
              <a:lnSpc>
                <a:spcPct val="150000"/>
              </a:lnSpc>
              <a:buNone/>
            </a:pPr>
            <a:r>
              <a:rPr lang="en-US" sz="2000" b="1" i="0" dirty="0">
                <a:solidFill>
                  <a:srgbClr val="374151"/>
                </a:solidFill>
                <a:effectLst/>
                <a:latin typeface="Times New Roman" panose="02020603050405020304" pitchFamily="18" charset="0"/>
                <a:cs typeface="Times New Roman" panose="02020603050405020304" pitchFamily="18" charset="0"/>
              </a:rPr>
              <a:t>Object-Oriented DBMS (OODBMS): </a:t>
            </a:r>
            <a:r>
              <a:rPr lang="en-US" sz="2000" i="0" dirty="0">
                <a:solidFill>
                  <a:srgbClr val="374151"/>
                </a:solidFill>
                <a:effectLst/>
                <a:latin typeface="Times New Roman" panose="02020603050405020304" pitchFamily="18" charset="0"/>
                <a:cs typeface="Times New Roman" panose="02020603050405020304" pitchFamily="18" charset="0"/>
              </a:rPr>
              <a:t>Stores data as objects instead of tables. OODBs are based on object-oriented programming (OOP) and are compatible with languages like Java, C++, and Visual Basic. </a:t>
            </a:r>
          </a:p>
          <a:p>
            <a:pPr marL="0" indent="0" algn="l">
              <a:lnSpc>
                <a:spcPct val="150000"/>
              </a:lnSpc>
              <a:buNone/>
            </a:pPr>
            <a:r>
              <a:rPr lang="en-US" sz="2000" b="1" i="0" dirty="0">
                <a:solidFill>
                  <a:srgbClr val="374151"/>
                </a:solidFill>
                <a:effectLst/>
                <a:latin typeface="Times New Roman" panose="02020603050405020304" pitchFamily="18" charset="0"/>
                <a:cs typeface="Times New Roman" panose="02020603050405020304" pitchFamily="18" charset="0"/>
              </a:rPr>
              <a:t>Hierarchical DBMS: </a:t>
            </a:r>
            <a:r>
              <a:rPr lang="en-US" sz="2000" i="0" dirty="0">
                <a:solidFill>
                  <a:srgbClr val="374151"/>
                </a:solidFill>
                <a:effectLst/>
                <a:latin typeface="Times New Roman" panose="02020603050405020304" pitchFamily="18" charset="0"/>
                <a:cs typeface="Times New Roman" panose="02020603050405020304" pitchFamily="18" charset="0"/>
              </a:rPr>
              <a:t>Stores data in a tree-like structure, with each record connected to one or more subordinate records.</a:t>
            </a:r>
          </a:p>
          <a:p>
            <a:pPr marL="0" indent="0" algn="l">
              <a:lnSpc>
                <a:spcPct val="150000"/>
              </a:lnSpc>
              <a:buNone/>
            </a:pPr>
            <a:r>
              <a:rPr lang="en-US" sz="2000" i="0" dirty="0">
                <a:solidFill>
                  <a:srgbClr val="374151"/>
                </a:solidFill>
                <a:effectLst/>
                <a:latin typeface="Times New Roman" panose="02020603050405020304" pitchFamily="18" charset="0"/>
                <a:cs typeface="Times New Roman" panose="02020603050405020304" pitchFamily="18" charset="0"/>
              </a:rPr>
              <a:t> </a:t>
            </a:r>
            <a:r>
              <a:rPr lang="en-US" sz="2000" b="1" i="0" dirty="0">
                <a:solidFill>
                  <a:srgbClr val="374151"/>
                </a:solidFill>
                <a:effectLst/>
                <a:latin typeface="Times New Roman" panose="02020603050405020304" pitchFamily="18" charset="0"/>
                <a:cs typeface="Times New Roman" panose="02020603050405020304" pitchFamily="18" charset="0"/>
              </a:rPr>
              <a:t>Network DBMS: </a:t>
            </a:r>
            <a:r>
              <a:rPr lang="en-US" sz="2000" i="0" dirty="0">
                <a:solidFill>
                  <a:srgbClr val="374151"/>
                </a:solidFill>
                <a:effectLst/>
                <a:latin typeface="Times New Roman" panose="02020603050405020304" pitchFamily="18" charset="0"/>
                <a:cs typeface="Times New Roman" panose="02020603050405020304" pitchFamily="18" charset="0"/>
              </a:rPr>
              <a:t>Stores data in a web-like structure, with each record connected to multiple other records. Network databases are often used on large digital computers.</a:t>
            </a:r>
            <a:endParaRPr lang="en-US" sz="2000" i="0" dirty="0">
              <a:solidFill>
                <a:srgbClr val="333333"/>
              </a:solidFill>
              <a:effectLst/>
              <a:highlight>
                <a:srgbClr val="FFFFFF"/>
              </a:highlight>
              <a:latin typeface="Times New Roman" panose="02020603050405020304" pitchFamily="18" charset="0"/>
              <a:cs typeface="Times New Roman" panose="02020603050405020304" pitchFamily="18" charset="0"/>
            </a:endParaRPr>
          </a:p>
          <a:p>
            <a:pPr lvl="4" algn="just"/>
            <a:endParaRPr lang="en-US" sz="2400" dirty="0">
              <a:latin typeface="Times New Roman" panose="02020603050405020304" pitchFamily="18" charset="0"/>
              <a:cs typeface="Times New Roman" panose="02020603050405020304" pitchFamily="18" charset="0"/>
            </a:endParaRPr>
          </a:p>
          <a:p>
            <a:pPr lvl="4" algn="just"/>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649881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17359" r="12453"/>
          <a:stretch>
            <a:fillRect/>
          </a:stretch>
        </p:blipFill>
        <p:spPr>
          <a:xfrm>
            <a:off x="2424931" y="4959072"/>
            <a:ext cx="9071069" cy="1898928"/>
          </a:xfrm>
          <a:prstGeom prst="rect">
            <a:avLst/>
          </a:prstGeom>
        </p:spPr>
      </p:pic>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18" name="Group 17"/>
          <p:cNvGrpSpPr/>
          <p:nvPr/>
        </p:nvGrpSpPr>
        <p:grpSpPr>
          <a:xfrm>
            <a:off x="4265296" y="1385570"/>
            <a:ext cx="6069965" cy="1770380"/>
            <a:chOff x="4121" y="2182"/>
            <a:chExt cx="9559" cy="2788"/>
          </a:xfrm>
        </p:grpSpPr>
        <p:grpSp>
          <p:nvGrpSpPr>
            <p:cNvPr id="17" name="Group 16"/>
            <p:cNvGrpSpPr/>
            <p:nvPr/>
          </p:nvGrpSpPr>
          <p:grpSpPr>
            <a:xfrm>
              <a:off x="4121" y="2182"/>
              <a:ext cx="1837" cy="539"/>
              <a:chOff x="4882" y="2182"/>
              <a:chExt cx="1837" cy="539"/>
            </a:xfrm>
          </p:grpSpPr>
          <p:sp>
            <p:nvSpPr>
              <p:cNvPr id="13" name="VISION"/>
              <p:cNvSpPr/>
              <p:nvPr/>
            </p:nvSpPr>
            <p:spPr>
              <a:xfrm>
                <a:off x="4931" y="2182"/>
                <a:ext cx="1788" cy="539"/>
              </a:xfrm>
              <a:prstGeom prst="roundRect">
                <a:avLst>
                  <a:gd name="adj" fmla="val 25046"/>
                </a:avLst>
              </a:prstGeom>
              <a:solidFill>
                <a:srgbClr val="F28E01"/>
              </a:solidFill>
              <a:ln w="25400">
                <a:noFill/>
              </a:ln>
            </p:spPr>
            <p:txBody>
              <a:bodyPr lIns="50800" tIns="50800" rIns="0" bIns="50800" anchor="ctr"/>
              <a:lstStyle/>
              <a:p>
                <a:pPr lvl="2" algn="ctr">
                  <a:lnSpc>
                    <a:spcPct val="10000"/>
                  </a:lnSpc>
                  <a:defRPr sz="3400">
                    <a:solidFill>
                      <a:srgbClr val="FFFFFF"/>
                    </a:solidFill>
                    <a:latin typeface="Arial" panose="020B0604020202020204"/>
                    <a:ea typeface="Arial" panose="020B0604020202020204"/>
                    <a:cs typeface="Arial" panose="020B0604020202020204"/>
                    <a:sym typeface="Arial" panose="020B0604020202020204"/>
                  </a:defRPr>
                </a:pPr>
                <a:r>
                  <a:rPr lang="en-US" sz="3200" dirty="0"/>
                  <a:t>                 </a:t>
                </a:r>
              </a:p>
            </p:txBody>
          </p:sp>
          <p:sp>
            <p:nvSpPr>
              <p:cNvPr id="14" name="Content Placeholder 2"/>
              <p:cNvSpPr txBox="1"/>
              <p:nvPr/>
            </p:nvSpPr>
            <p:spPr>
              <a:xfrm>
                <a:off x="4882" y="2182"/>
                <a:ext cx="1790" cy="539"/>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dirty="0">
                    <a:latin typeface="Futura-Bold" charset="0"/>
                    <a:cs typeface="Futura-Bold" charset="0"/>
                  </a:rPr>
                  <a:t>Overveiw</a:t>
                </a:r>
              </a:p>
            </p:txBody>
          </p:sp>
        </p:grpSp>
        <p:grpSp>
          <p:nvGrpSpPr>
            <p:cNvPr id="16" name="Group 15"/>
            <p:cNvGrpSpPr/>
            <p:nvPr/>
          </p:nvGrpSpPr>
          <p:grpSpPr>
            <a:xfrm>
              <a:off x="4170" y="2420"/>
              <a:ext cx="9510" cy="2550"/>
              <a:chOff x="4170" y="2420"/>
              <a:chExt cx="9510" cy="2550"/>
            </a:xfrm>
          </p:grpSpPr>
          <p:sp>
            <p:nvSpPr>
              <p:cNvPr id="11" name="VISION"/>
              <p:cNvSpPr/>
              <p:nvPr/>
            </p:nvSpPr>
            <p:spPr>
              <a:xfrm>
                <a:off x="4170" y="2420"/>
                <a:ext cx="9511" cy="2551"/>
              </a:xfrm>
              <a:prstGeom prst="roundRect">
                <a:avLst>
                  <a:gd name="adj" fmla="val 23329"/>
                </a:avLst>
              </a:prstGeom>
              <a:gradFill rotWithShape="0">
                <a:gsLst>
                  <a:gs pos="0">
                    <a:schemeClr val="accent1">
                      <a:lumMod val="5000"/>
                      <a:lumOff val="95000"/>
                    </a:schemeClr>
                  </a:gs>
                  <a:gs pos="100000">
                    <a:srgbClr val="F28E01">
                      <a:alpha val="26000"/>
                      <a:lumMod val="75000"/>
                      <a:lumOff val="25000"/>
                    </a:srgbClr>
                  </a:gs>
                </a:gsLst>
                <a:lin ang="16200000" scaled="0"/>
              </a:gradFill>
              <a:ln w="25400">
                <a:noFill/>
              </a:ln>
            </p:spPr>
            <p:txBody>
              <a:bodyPr lIns="50800" tIns="50800" rIns="50800" bIns="50800" anchor="ctr"/>
              <a:lstStyle/>
              <a:p>
                <a:pPr lvl="2">
                  <a:lnSpc>
                    <a:spcPct val="10000"/>
                  </a:lnSpc>
                  <a:defRPr sz="3400">
                    <a:solidFill>
                      <a:srgbClr val="FFFFFF"/>
                    </a:solidFill>
                    <a:latin typeface="Arial" panose="020B0604020202020204"/>
                    <a:ea typeface="Arial" panose="020B0604020202020204"/>
                    <a:cs typeface="Arial" panose="020B0604020202020204"/>
                    <a:sym typeface="Arial" panose="020B0604020202020204"/>
                  </a:defRPr>
                </a:pPr>
                <a:r>
                  <a:rPr lang="en-US" sz="3200" dirty="0"/>
                  <a:t>                 </a:t>
                </a:r>
              </a:p>
            </p:txBody>
          </p:sp>
          <p:sp>
            <p:nvSpPr>
              <p:cNvPr id="15" name="TextBox 14"/>
              <p:cNvSpPr txBox="1"/>
              <p:nvPr/>
            </p:nvSpPr>
            <p:spPr>
              <a:xfrm>
                <a:off x="4653" y="2901"/>
                <a:ext cx="8546" cy="1404"/>
              </a:xfrm>
              <a:prstGeom prst="rect">
                <a:avLst/>
              </a:prstGeom>
              <a:noFill/>
            </p:spPr>
            <p:txBody>
              <a:bodyPr wrap="square" rtlCol="0">
                <a:spAutoFit/>
              </a:bodyPr>
              <a:lstStyle/>
              <a:p>
                <a:pPr algn="just"/>
                <a:r>
                  <a:rPr lang="en-US" sz="1300" dirty="0">
                    <a:latin typeface="Futura Cyrillic Book" panose="020B0502020204020303" charset="0"/>
                    <a:cs typeface="Futura Cyrillic Book" panose="020B0502020204020303" charset="0"/>
                  </a:rPr>
                  <a:t>Acharya stands as a beacon of excellence in higher education, boasting a legacy of academic distinction since its establishment in 1990. We offer a transformative educational experience, fostering holistic development, nurturing innovation and providing world-class facilities to ensure an enriching journey for our students.</a:t>
                </a:r>
              </a:p>
            </p:txBody>
          </p:sp>
        </p:grpSp>
      </p:gr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89410" y="3069000"/>
            <a:ext cx="3188043" cy="1239884"/>
          </a:xfrm>
          <a:prstGeom prst="rect">
            <a:avLst/>
          </a:prstGeom>
        </p:spPr>
      </p:pic>
      <p:grpSp>
        <p:nvGrpSpPr>
          <p:cNvPr id="20" name="Group 19"/>
          <p:cNvGrpSpPr/>
          <p:nvPr/>
        </p:nvGrpSpPr>
        <p:grpSpPr>
          <a:xfrm>
            <a:off x="122050" y="1474470"/>
            <a:ext cx="2209165" cy="3067050"/>
            <a:chOff x="230" y="2322"/>
            <a:chExt cx="3479" cy="4830"/>
          </a:xfrm>
        </p:grpSpPr>
        <p:sp>
          <p:nvSpPr>
            <p:cNvPr id="21"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22"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23" name="Image" descr="Image"/>
            <p:cNvPicPr>
              <a:picLocks noChangeAspect="1"/>
            </p:cNvPicPr>
            <p:nvPr/>
          </p:nvPicPr>
          <p:blipFill>
            <a:blip r:embed="rId5"/>
            <a:stretch>
              <a:fillRect/>
            </a:stretch>
          </p:blipFill>
          <p:spPr>
            <a:xfrm>
              <a:off x="987" y="3715"/>
              <a:ext cx="1683" cy="1805"/>
            </a:xfrm>
            <a:prstGeom prst="rect">
              <a:avLst/>
            </a:prstGeom>
            <a:ln w="12700">
              <a:miter lim="400000"/>
              <a:headEnd/>
              <a:tailEnd/>
            </a:ln>
          </p:spPr>
        </p:pic>
      </p:grpSp>
      <p:sp>
        <p:nvSpPr>
          <p:cNvPr id="4" name="TextBox 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
        <p:nvSpPr>
          <p:cNvPr id="10" name="Content Placeholder 9">
            <a:extLst>
              <a:ext uri="{FF2B5EF4-FFF2-40B4-BE49-F238E27FC236}">
                <a16:creationId xmlns:a16="http://schemas.microsoft.com/office/drawing/2014/main" id="{FEF9F2B1-785E-9B19-788B-C9769D231CEA}"/>
              </a:ext>
            </a:extLst>
          </p:cNvPr>
          <p:cNvSpPr>
            <a:spLocks noGrp="1"/>
          </p:cNvSpPr>
          <p:nvPr>
            <p:ph idx="1"/>
          </p:nvPr>
        </p:nvSpPr>
        <p:spPr>
          <a:xfrm>
            <a:off x="1918200" y="909000"/>
            <a:ext cx="9435600" cy="5267963"/>
          </a:xfrm>
        </p:spPr>
        <p:txBody>
          <a:bodyPr>
            <a:normAutofit/>
          </a:bodyPr>
          <a:lstStyle/>
          <a:p>
            <a:pPr marL="0" indent="0">
              <a:buNone/>
            </a:pPr>
            <a:r>
              <a:rPr lang="en-IN" sz="3200" b="1" dirty="0">
                <a:latin typeface="Times New Roman" panose="02020603050405020304" pitchFamily="18" charset="0"/>
                <a:cs typeface="Times New Roman" panose="02020603050405020304" pitchFamily="18" charset="0"/>
              </a:rPr>
              <a:t>Database System Application</a:t>
            </a:r>
          </a:p>
          <a:p>
            <a:pPr marL="0" indent="0">
              <a:buNone/>
            </a:pPr>
            <a:r>
              <a:rPr lang="en-IN" dirty="0">
                <a:latin typeface="Times New Roman" panose="02020603050405020304" pitchFamily="18" charset="0"/>
                <a:cs typeface="Times New Roman" panose="02020603050405020304" pitchFamily="18" charset="0"/>
              </a:rPr>
              <a:t>Banking</a:t>
            </a:r>
          </a:p>
          <a:p>
            <a:pPr marL="0" indent="0">
              <a:buNone/>
            </a:pPr>
            <a:r>
              <a:rPr lang="en-IN" dirty="0">
                <a:latin typeface="Times New Roman" panose="02020603050405020304" pitchFamily="18" charset="0"/>
                <a:cs typeface="Times New Roman" panose="02020603050405020304" pitchFamily="18" charset="0"/>
              </a:rPr>
              <a:t>Airlines </a:t>
            </a:r>
          </a:p>
          <a:p>
            <a:pPr marL="0" indent="0">
              <a:buNone/>
            </a:pPr>
            <a:r>
              <a:rPr lang="en-IN" dirty="0">
                <a:latin typeface="Times New Roman" panose="02020603050405020304" pitchFamily="18" charset="0"/>
                <a:cs typeface="Times New Roman" panose="02020603050405020304" pitchFamily="18" charset="0"/>
              </a:rPr>
              <a:t>Universities</a:t>
            </a:r>
          </a:p>
          <a:p>
            <a:pPr marL="0" indent="0">
              <a:buNone/>
            </a:pPr>
            <a:r>
              <a:rPr lang="en-IN" dirty="0">
                <a:latin typeface="Times New Roman" panose="02020603050405020304" pitchFamily="18" charset="0"/>
                <a:cs typeface="Times New Roman" panose="02020603050405020304" pitchFamily="18" charset="0"/>
              </a:rPr>
              <a:t>Credit card transactions</a:t>
            </a:r>
          </a:p>
          <a:p>
            <a:pPr marL="0" indent="0">
              <a:buNone/>
            </a:pPr>
            <a:r>
              <a:rPr lang="en-IN" dirty="0">
                <a:latin typeface="Times New Roman" panose="02020603050405020304" pitchFamily="18" charset="0"/>
                <a:cs typeface="Times New Roman" panose="02020603050405020304" pitchFamily="18" charset="0"/>
              </a:rPr>
              <a:t>Telecommunications</a:t>
            </a:r>
          </a:p>
          <a:p>
            <a:pPr marL="0" indent="0">
              <a:buNone/>
            </a:pPr>
            <a:r>
              <a:rPr lang="en-IN" dirty="0">
                <a:latin typeface="Times New Roman" panose="02020603050405020304" pitchFamily="18" charset="0"/>
                <a:cs typeface="Times New Roman" panose="02020603050405020304" pitchFamily="18" charset="0"/>
              </a:rPr>
              <a:t>Finance</a:t>
            </a:r>
          </a:p>
          <a:p>
            <a:pPr marL="0" indent="0">
              <a:buNone/>
            </a:pPr>
            <a:r>
              <a:rPr lang="en-IN" dirty="0">
                <a:latin typeface="Times New Roman" panose="02020603050405020304" pitchFamily="18" charset="0"/>
                <a:cs typeface="Times New Roman" panose="02020603050405020304" pitchFamily="18" charset="0"/>
              </a:rPr>
              <a:t>Sales</a:t>
            </a:r>
          </a:p>
          <a:p>
            <a:pPr marL="0" indent="0">
              <a:buNone/>
            </a:pPr>
            <a:r>
              <a:rPr lang="en-IN" dirty="0">
                <a:latin typeface="Times New Roman" panose="02020603050405020304" pitchFamily="18" charset="0"/>
                <a:cs typeface="Times New Roman" panose="02020603050405020304" pitchFamily="18" charset="0"/>
              </a:rPr>
              <a:t>Manufacturing</a:t>
            </a:r>
          </a:p>
          <a:p>
            <a:pPr marL="0" indent="0">
              <a:buNone/>
            </a:pPr>
            <a:r>
              <a:rPr lang="en-IN" dirty="0">
                <a:latin typeface="Times New Roman" panose="02020603050405020304" pitchFamily="18" charset="0"/>
                <a:cs typeface="Times New Roman" panose="02020603050405020304" pitchFamily="18" charset="0"/>
              </a:rPr>
              <a:t>Human Resource</a:t>
            </a:r>
          </a:p>
        </p:txBody>
      </p:sp>
    </p:spTree>
    <p:extLst>
      <p:ext uri="{BB962C8B-B14F-4D97-AF65-F5344CB8AC3E}">
        <p14:creationId xmlns:p14="http://schemas.microsoft.com/office/powerpoint/2010/main" val="13717982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918200" y="365125"/>
            <a:ext cx="9435600" cy="779465"/>
          </a:xfrm>
        </p:spPr>
        <p:txBody>
          <a:bodyPr>
            <a:normAutofit fontScale="90000"/>
          </a:bodyPr>
          <a:lstStyle/>
          <a:p>
            <a:br>
              <a:rPr lang="en-US" sz="4400" b="1" dirty="0">
                <a:effectLst/>
                <a:latin typeface="Times New Roman" panose="02020603050405020304" pitchFamily="18" charset="0"/>
                <a:ea typeface="Cambria" panose="02040503050406030204" pitchFamily="18" charset="0"/>
                <a:cs typeface="Cambria" panose="02040503050406030204" pitchFamily="18" charset="0"/>
              </a:rPr>
            </a:br>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9" name="Content Placeholder 8">
            <a:extLst>
              <a:ext uri="{FF2B5EF4-FFF2-40B4-BE49-F238E27FC236}">
                <a16:creationId xmlns:a16="http://schemas.microsoft.com/office/drawing/2014/main" id="{E2A4ED11-7488-7E25-359A-535E06EB6B79}"/>
              </a:ext>
            </a:extLst>
          </p:cNvPr>
          <p:cNvSpPr>
            <a:spLocks noGrp="1"/>
          </p:cNvSpPr>
          <p:nvPr>
            <p:ph idx="1"/>
          </p:nvPr>
        </p:nvSpPr>
        <p:spPr>
          <a:xfrm>
            <a:off x="2105458" y="1269000"/>
            <a:ext cx="9248341" cy="4907963"/>
          </a:xfrm>
        </p:spPr>
        <p:txBody>
          <a:bodyPr/>
          <a:lstStyle/>
          <a:p>
            <a:pPr marL="0" indent="0">
              <a:buNone/>
            </a:pPr>
            <a:r>
              <a:rPr lang="en-IN" sz="3600" b="1" dirty="0">
                <a:latin typeface="Times New Roman" panose="02020603050405020304" pitchFamily="18" charset="0"/>
                <a:cs typeface="Times New Roman" panose="02020603050405020304" pitchFamily="18" charset="0"/>
              </a:rPr>
              <a:t>Advantages of DBMS</a:t>
            </a:r>
          </a:p>
          <a:p>
            <a:pPr marL="0" indent="0">
              <a:buNone/>
            </a:pPr>
            <a:r>
              <a:rPr lang="en-IN" dirty="0">
                <a:latin typeface="Times New Roman" panose="02020603050405020304" pitchFamily="18" charset="0"/>
                <a:cs typeface="Times New Roman" panose="02020603050405020304" pitchFamily="18" charset="0"/>
              </a:rPr>
              <a:t>Data Independence </a:t>
            </a:r>
          </a:p>
          <a:p>
            <a:pPr marL="0" indent="0">
              <a:buNone/>
            </a:pPr>
            <a:r>
              <a:rPr lang="en-IN" dirty="0">
                <a:latin typeface="Times New Roman" panose="02020603050405020304" pitchFamily="18" charset="0"/>
                <a:cs typeface="Times New Roman" panose="02020603050405020304" pitchFamily="18" charset="0"/>
              </a:rPr>
              <a:t>Efficient data access</a:t>
            </a:r>
          </a:p>
          <a:p>
            <a:pPr marL="0" indent="0">
              <a:buNone/>
            </a:pPr>
            <a:r>
              <a:rPr lang="en-IN" dirty="0">
                <a:latin typeface="Times New Roman" panose="02020603050405020304" pitchFamily="18" charset="0"/>
                <a:cs typeface="Times New Roman" panose="02020603050405020304" pitchFamily="18" charset="0"/>
              </a:rPr>
              <a:t>Data Integrity</a:t>
            </a:r>
          </a:p>
          <a:p>
            <a:pPr marL="0" indent="0">
              <a:buNone/>
            </a:pPr>
            <a:r>
              <a:rPr lang="en-IN" dirty="0">
                <a:latin typeface="Times New Roman" panose="02020603050405020304" pitchFamily="18" charset="0"/>
                <a:cs typeface="Times New Roman" panose="02020603050405020304" pitchFamily="18" charset="0"/>
              </a:rPr>
              <a:t>Data Consistency</a:t>
            </a:r>
          </a:p>
          <a:p>
            <a:pPr marL="0" indent="0">
              <a:buNone/>
            </a:pPr>
            <a:r>
              <a:rPr lang="en-IN" dirty="0">
                <a:latin typeface="Times New Roman" panose="02020603050405020304" pitchFamily="18" charset="0"/>
                <a:cs typeface="Times New Roman" panose="02020603050405020304" pitchFamily="18" charset="0"/>
              </a:rPr>
              <a:t>Enables Concurrent access</a:t>
            </a:r>
          </a:p>
          <a:p>
            <a:pPr marL="0" indent="0">
              <a:buNone/>
            </a:pPr>
            <a:r>
              <a:rPr lang="en-IN" dirty="0">
                <a:latin typeface="Times New Roman" panose="02020603050405020304" pitchFamily="18" charset="0"/>
                <a:cs typeface="Times New Roman" panose="02020603050405020304" pitchFamily="18" charset="0"/>
              </a:rPr>
              <a:t>Ensures Data Recovery</a:t>
            </a:r>
          </a:p>
          <a:p>
            <a:pPr marL="0" indent="0">
              <a:buNone/>
            </a:pPr>
            <a:r>
              <a:rPr lang="en-IN" dirty="0">
                <a:latin typeface="Times New Roman" panose="02020603050405020304" pitchFamily="18" charset="0"/>
                <a:cs typeface="Times New Roman" panose="02020603050405020304" pitchFamily="18" charset="0"/>
              </a:rPr>
              <a:t>Enable Data Security</a:t>
            </a:r>
          </a:p>
          <a:p>
            <a:pPr marL="0" indent="0">
              <a:buNone/>
            </a:pPr>
            <a:endParaRPr lang="en-IN" dirty="0"/>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2092771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14432" y="2386185"/>
            <a:ext cx="9081568" cy="4493761"/>
          </a:xfrm>
          <a:prstGeom prst="rect">
            <a:avLst/>
          </a:prstGeom>
        </p:spPr>
      </p:pic>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40" name="Group 39"/>
          <p:cNvGrpSpPr/>
          <p:nvPr/>
        </p:nvGrpSpPr>
        <p:grpSpPr>
          <a:xfrm>
            <a:off x="4296410" y="1269366"/>
            <a:ext cx="4349750" cy="897255"/>
            <a:chOff x="4260" y="1285"/>
            <a:chExt cx="6850" cy="1413"/>
          </a:xfrm>
        </p:grpSpPr>
        <p:sp>
          <p:nvSpPr>
            <p:cNvPr id="10" name="Content Placeholder 2"/>
            <p:cNvSpPr txBox="1"/>
            <p:nvPr/>
          </p:nvSpPr>
          <p:spPr>
            <a:xfrm>
              <a:off x="4261" y="1285"/>
              <a:ext cx="5705" cy="53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Futura-Bold" charset="0"/>
                  <a:cs typeface="Futura-Bold" charset="0"/>
                </a:rPr>
                <a:t>11 Institutions, Infinite Possibilities</a:t>
              </a:r>
            </a:p>
          </p:txBody>
        </p:sp>
        <p:grpSp>
          <p:nvGrpSpPr>
            <p:cNvPr id="39" name="Group 38"/>
            <p:cNvGrpSpPr/>
            <p:nvPr/>
          </p:nvGrpSpPr>
          <p:grpSpPr>
            <a:xfrm>
              <a:off x="4260" y="1823"/>
              <a:ext cx="6850" cy="875"/>
              <a:chOff x="4260" y="1823"/>
              <a:chExt cx="6850" cy="875"/>
            </a:xfrm>
          </p:grpSpPr>
          <p:sp>
            <p:nvSpPr>
              <p:cNvPr id="2" name="VISION"/>
              <p:cNvSpPr/>
              <p:nvPr/>
            </p:nvSpPr>
            <p:spPr>
              <a:xfrm>
                <a:off x="4261" y="1823"/>
                <a:ext cx="6143" cy="875"/>
              </a:xfrm>
              <a:prstGeom prst="roundRect">
                <a:avLst>
                  <a:gd name="adj" fmla="val 23329"/>
                </a:avLst>
              </a:prstGeom>
              <a:gradFill rotWithShape="0">
                <a:gsLst>
                  <a:gs pos="0">
                    <a:schemeClr val="accent1">
                      <a:lumMod val="5000"/>
                      <a:lumOff val="95000"/>
                    </a:schemeClr>
                  </a:gs>
                  <a:gs pos="100000">
                    <a:srgbClr val="F28E01">
                      <a:alpha val="26000"/>
                      <a:lumMod val="75000"/>
                      <a:lumOff val="25000"/>
                    </a:srgbClr>
                  </a:gs>
                </a:gsLst>
                <a:lin ang="16200000" scaled="0"/>
              </a:gradFill>
              <a:ln w="25400">
                <a:noFill/>
              </a:ln>
            </p:spPr>
            <p:txBody>
              <a:bodyPr lIns="50800" tIns="50800" rIns="50800" bIns="50800" anchor="ctr"/>
              <a:lstStyle/>
              <a:p>
                <a:pPr lvl="2">
                  <a:lnSpc>
                    <a:spcPct val="10000"/>
                  </a:lnSpc>
                  <a:defRPr sz="3400">
                    <a:solidFill>
                      <a:srgbClr val="FFFFFF"/>
                    </a:solidFill>
                    <a:latin typeface="Arial" panose="020B0604020202020204"/>
                    <a:ea typeface="Arial" panose="020B0604020202020204"/>
                    <a:cs typeface="Arial" panose="020B0604020202020204"/>
                    <a:sym typeface="Arial" panose="020B0604020202020204"/>
                  </a:defRPr>
                </a:pPr>
                <a:r>
                  <a:rPr lang="en-US" sz="3200" dirty="0"/>
                  <a:t>                 </a:t>
                </a:r>
              </a:p>
            </p:txBody>
          </p:sp>
          <p:sp>
            <p:nvSpPr>
              <p:cNvPr id="15" name="Text Box 14"/>
              <p:cNvSpPr txBox="1"/>
              <p:nvPr/>
            </p:nvSpPr>
            <p:spPr>
              <a:xfrm>
                <a:off x="4260" y="2031"/>
                <a:ext cx="6850" cy="459"/>
              </a:xfrm>
              <a:prstGeom prst="rect">
                <a:avLst/>
              </a:prstGeom>
              <a:noFill/>
            </p:spPr>
            <p:txBody>
              <a:bodyPr wrap="square" rtlCol="0">
                <a:spAutoFit/>
              </a:bodyPr>
              <a:lstStyle/>
              <a:p>
                <a:pPr lvl="0">
                  <a:lnSpc>
                    <a:spcPct val="100000"/>
                  </a:lnSpc>
                  <a:spcBef>
                    <a:spcPct val="0"/>
                  </a:spcBef>
                  <a:spcAft>
                    <a:spcPct val="35000"/>
                  </a:spcAft>
                </a:pPr>
                <a:r>
                  <a:rPr lang="en-US" sz="1300" dirty="0">
                    <a:latin typeface="Futura Cyrillic Book" panose="020B0502020204020303" charset="0"/>
                    <a:cs typeface="Futura Cyrillic Book" panose="020B0502020204020303" charset="0"/>
                    <a:sym typeface="+mn-ea"/>
                  </a:rPr>
                  <a:t>We provide 100+ programs across 50 academic streams.</a:t>
                </a:r>
                <a:endParaRPr lang="en-US" sz="1300"/>
              </a:p>
            </p:txBody>
          </p:sp>
        </p:grpSp>
      </p:grpSp>
      <p:grpSp>
        <p:nvGrpSpPr>
          <p:cNvPr id="33" name="Group 32"/>
          <p:cNvGrpSpPr/>
          <p:nvPr/>
        </p:nvGrpSpPr>
        <p:grpSpPr>
          <a:xfrm>
            <a:off x="122050" y="1474470"/>
            <a:ext cx="2209165" cy="3067050"/>
            <a:chOff x="230" y="2322"/>
            <a:chExt cx="3479" cy="4830"/>
          </a:xfrm>
        </p:grpSpPr>
        <p:sp>
          <p:nvSpPr>
            <p:cNvPr id="34"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2" name="Group 1"/>
          <p:cNvGrpSpPr/>
          <p:nvPr/>
        </p:nvGrpSpPr>
        <p:grpSpPr>
          <a:xfrm>
            <a:off x="122050" y="1474470"/>
            <a:ext cx="2209165" cy="3067050"/>
            <a:chOff x="230" y="2322"/>
            <a:chExt cx="3479" cy="4830"/>
          </a:xfrm>
        </p:grpSpPr>
        <p:sp>
          <p:nvSpPr>
            <p:cNvPr id="5"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6"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0" name="TextBox 9"/>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
        <p:nvSpPr>
          <p:cNvPr id="3" name="TextBox 2">
            <a:extLst>
              <a:ext uri="{FF2B5EF4-FFF2-40B4-BE49-F238E27FC236}">
                <a16:creationId xmlns:a16="http://schemas.microsoft.com/office/drawing/2014/main" id="{008D429B-9D9B-4862-86B0-1E8F0B471D49}"/>
              </a:ext>
            </a:extLst>
          </p:cNvPr>
          <p:cNvSpPr txBox="1"/>
          <p:nvPr/>
        </p:nvSpPr>
        <p:spPr>
          <a:xfrm>
            <a:off x="3216000" y="2905035"/>
            <a:ext cx="8231761" cy="2578078"/>
          </a:xfrm>
          <a:prstGeom prst="rect">
            <a:avLst/>
          </a:prstGeom>
          <a:noFill/>
        </p:spPr>
        <p:txBody>
          <a:bodyPr wrap="square" rtlCol="0">
            <a:spAutoFit/>
          </a:bodyPr>
          <a:lstStyle/>
          <a:p>
            <a:pPr>
              <a:lnSpc>
                <a:spcPct val="150000"/>
              </a:lnSpc>
            </a:pPr>
            <a:r>
              <a:rPr lang="en-US" sz="4000" b="1" dirty="0">
                <a:latin typeface="Times New Roman" panose="02020603050405020304" pitchFamily="18" charset="0"/>
                <a:cs typeface="Times New Roman" panose="02020603050405020304" pitchFamily="18" charset="0"/>
              </a:rPr>
              <a:t>Lecture Zero: </a:t>
            </a:r>
          </a:p>
          <a:p>
            <a:pPr>
              <a:lnSpc>
                <a:spcPct val="150000"/>
              </a:lnSpc>
            </a:pPr>
            <a:r>
              <a:rPr lang="en-US" sz="36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36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36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36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3600" b="1" spc="-10" dirty="0">
                <a:effectLst/>
                <a:latin typeface="Times New Roman" panose="02020603050405020304" pitchFamily="18" charset="0"/>
                <a:ea typeface="Cambria" panose="02040503050406030204" pitchFamily="18" charset="0"/>
                <a:cs typeface="Cambria" panose="02040503050406030204" pitchFamily="18" charset="0"/>
              </a:rPr>
              <a:t>SYSTEM</a:t>
            </a:r>
          </a:p>
          <a:p>
            <a:pPr>
              <a:lnSpc>
                <a:spcPct val="150000"/>
              </a:lnSpc>
            </a:pPr>
            <a:r>
              <a:rPr lang="en-IN" sz="3600" i="0" u="none" strike="noStrike" baseline="0" dirty="0">
                <a:latin typeface="Times New Roman" panose="02020603050405020304" pitchFamily="18" charset="0"/>
                <a:cs typeface="Times New Roman" panose="02020603050405020304" pitchFamily="18" charset="0"/>
              </a:rPr>
              <a:t>BCS403</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7906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903875"/>
          </a:xfrm>
        </p:spPr>
        <p:txBody>
          <a:bodyPr>
            <a:normAutofit fontScale="90000"/>
          </a:bodyPr>
          <a:lstStyle/>
          <a:p>
            <a:pPr>
              <a:lnSpc>
                <a:spcPct val="150000"/>
              </a:lnSpc>
            </a:pPr>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5"/>
            <a:ext cx="9577800" cy="4351338"/>
          </a:xfrm>
        </p:spPr>
        <p:txBody>
          <a:bodyPr>
            <a:normAutofit/>
          </a:bodyPr>
          <a:lstStyle/>
          <a:p>
            <a:r>
              <a:rPr lang="en-IN" sz="2400" b="1" i="0" u="none" strike="noStrike" baseline="0" dirty="0">
                <a:latin typeface="Times New Roman" panose="02020603050405020304" pitchFamily="18" charset="0"/>
                <a:cs typeface="Times New Roman" panose="02020603050405020304" pitchFamily="18" charset="0"/>
              </a:rPr>
              <a:t>Course Code </a:t>
            </a:r>
            <a:r>
              <a:rPr lang="en-IN" sz="2400" i="0" u="none" strike="noStrike" baseline="0" dirty="0">
                <a:latin typeface="Times New Roman" panose="02020603050405020304" pitchFamily="18" charset="0"/>
                <a:cs typeface="Times New Roman" panose="02020603050405020304" pitchFamily="18" charset="0"/>
              </a:rPr>
              <a:t>BCS403</a:t>
            </a:r>
          </a:p>
          <a:p>
            <a:r>
              <a:rPr lang="en-US" sz="2400" b="1" i="0" u="none" strike="noStrike" baseline="0" dirty="0">
                <a:latin typeface="Times New Roman" panose="02020603050405020304" pitchFamily="18" charset="0"/>
                <a:cs typeface="Times New Roman" panose="02020603050405020304" pitchFamily="18" charset="0"/>
              </a:rPr>
              <a:t>Teaching Hours/Week (L: T:P: S) </a:t>
            </a:r>
            <a:r>
              <a:rPr lang="en-US" sz="2400" b="1" dirty="0">
                <a:latin typeface="Times New Roman" panose="02020603050405020304" pitchFamily="18" charset="0"/>
                <a:cs typeface="Times New Roman" panose="02020603050405020304" pitchFamily="18" charset="0"/>
              </a:rPr>
              <a:t>3</a:t>
            </a:r>
            <a:r>
              <a:rPr lang="en-US" sz="2400" i="0" u="none" strike="noStrike" baseline="0" dirty="0">
                <a:latin typeface="Times New Roman" panose="02020603050405020304" pitchFamily="18" charset="0"/>
                <a:cs typeface="Times New Roman" panose="02020603050405020304" pitchFamily="18" charset="0"/>
              </a:rPr>
              <a:t>:0:2:0</a:t>
            </a:r>
          </a:p>
          <a:p>
            <a:r>
              <a:rPr lang="en-US" sz="2400" b="1" i="0" u="none" strike="noStrike" baseline="0" dirty="0">
                <a:latin typeface="Times New Roman" panose="02020603050405020304" pitchFamily="18" charset="0"/>
                <a:cs typeface="Times New Roman" panose="02020603050405020304" pitchFamily="18" charset="0"/>
              </a:rPr>
              <a:t>Total Hours of Pedagogy </a:t>
            </a:r>
            <a:r>
              <a:rPr lang="en-US" sz="2400" dirty="0">
                <a:effectLst/>
                <a:latin typeface="Cambria" panose="02040503050406030204" pitchFamily="18" charset="0"/>
                <a:ea typeface="Cambria" panose="02040503050406030204" pitchFamily="18" charset="0"/>
                <a:cs typeface="Cambria" panose="02040503050406030204" pitchFamily="18" charset="0"/>
              </a:rPr>
              <a:t>40</a:t>
            </a:r>
            <a:r>
              <a:rPr lang="en-US" sz="2400" spc="-45" dirty="0">
                <a:effectLst/>
                <a:latin typeface="Times New Roman" panose="02020603050405020304" pitchFamily="18" charset="0"/>
                <a:ea typeface="Cambria" panose="02040503050406030204" pitchFamily="18" charset="0"/>
                <a:cs typeface="Cambria" panose="02040503050406030204" pitchFamily="18" charset="0"/>
              </a:rPr>
              <a:t> </a:t>
            </a:r>
            <a:r>
              <a:rPr lang="en-US" sz="2400" dirty="0">
                <a:effectLst/>
                <a:latin typeface="Cambria" panose="02040503050406030204" pitchFamily="18" charset="0"/>
                <a:ea typeface="Cambria" panose="02040503050406030204" pitchFamily="18" charset="0"/>
                <a:cs typeface="Cambria" panose="02040503050406030204" pitchFamily="18" charset="0"/>
              </a:rPr>
              <a:t>hours</a:t>
            </a:r>
            <a:r>
              <a:rPr lang="en-US" sz="2400" spc="-55" dirty="0">
                <a:effectLst/>
                <a:latin typeface="Times New Roman" panose="02020603050405020304" pitchFamily="18" charset="0"/>
                <a:ea typeface="Cambria" panose="02040503050406030204" pitchFamily="18" charset="0"/>
                <a:cs typeface="Cambria" panose="02040503050406030204" pitchFamily="18" charset="0"/>
              </a:rPr>
              <a:t> </a:t>
            </a:r>
            <a:r>
              <a:rPr lang="en-US" sz="2400" dirty="0">
                <a:effectLst/>
                <a:latin typeface="Cambria" panose="02040503050406030204" pitchFamily="18" charset="0"/>
                <a:ea typeface="Cambria" panose="02040503050406030204" pitchFamily="18" charset="0"/>
                <a:cs typeface="Cambria" panose="02040503050406030204" pitchFamily="18" charset="0"/>
              </a:rPr>
              <a:t>Theory</a:t>
            </a:r>
            <a:r>
              <a:rPr lang="en-US" sz="2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2400" dirty="0">
                <a:effectLst/>
                <a:latin typeface="Cambria" panose="02040503050406030204" pitchFamily="18" charset="0"/>
                <a:ea typeface="Cambria" panose="02040503050406030204" pitchFamily="18" charset="0"/>
                <a:cs typeface="Cambria" panose="02040503050406030204" pitchFamily="18" charset="0"/>
              </a:rPr>
              <a:t>+</a:t>
            </a:r>
            <a:r>
              <a:rPr lang="en-US" sz="2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2400" dirty="0">
                <a:effectLst/>
                <a:latin typeface="Cambria" panose="02040503050406030204" pitchFamily="18" charset="0"/>
                <a:ea typeface="Cambria" panose="02040503050406030204" pitchFamily="18" charset="0"/>
                <a:cs typeface="Cambria" panose="02040503050406030204" pitchFamily="18" charset="0"/>
              </a:rPr>
              <a:t>8-10</a:t>
            </a:r>
            <a:r>
              <a:rPr lang="en-US" sz="2400" spc="-45" dirty="0">
                <a:effectLst/>
                <a:latin typeface="Times New Roman" panose="02020603050405020304" pitchFamily="18" charset="0"/>
                <a:ea typeface="Cambria" panose="02040503050406030204" pitchFamily="18" charset="0"/>
                <a:cs typeface="Cambria" panose="02040503050406030204" pitchFamily="18" charset="0"/>
              </a:rPr>
              <a:t> </a:t>
            </a:r>
            <a:r>
              <a:rPr lang="en-US" sz="2400" dirty="0">
                <a:effectLst/>
                <a:latin typeface="Cambria" panose="02040503050406030204" pitchFamily="18" charset="0"/>
                <a:ea typeface="Cambria" panose="02040503050406030204" pitchFamily="18" charset="0"/>
                <a:cs typeface="Cambria" panose="02040503050406030204" pitchFamily="18" charset="0"/>
              </a:rPr>
              <a:t>Lab</a:t>
            </a:r>
            <a:r>
              <a:rPr lang="en-US" sz="2400" spc="-45" dirty="0">
                <a:effectLst/>
                <a:latin typeface="Times New Roman" panose="02020603050405020304" pitchFamily="18" charset="0"/>
                <a:ea typeface="Cambria" panose="02040503050406030204" pitchFamily="18" charset="0"/>
                <a:cs typeface="Cambria" panose="02040503050406030204" pitchFamily="18" charset="0"/>
              </a:rPr>
              <a:t> </a:t>
            </a:r>
            <a:r>
              <a:rPr lang="en-US" sz="2400" spc="-20" dirty="0">
                <a:effectLst/>
                <a:latin typeface="Cambria" panose="02040503050406030204" pitchFamily="18" charset="0"/>
                <a:ea typeface="Cambria" panose="02040503050406030204" pitchFamily="18" charset="0"/>
                <a:cs typeface="Cambria" panose="02040503050406030204" pitchFamily="18" charset="0"/>
              </a:rPr>
              <a:t>slots</a:t>
            </a:r>
          </a:p>
          <a:p>
            <a:r>
              <a:rPr lang="en-IN" sz="2400" b="1" i="0" u="none" strike="noStrike" baseline="0" dirty="0">
                <a:latin typeface="Times New Roman" panose="02020603050405020304" pitchFamily="18" charset="0"/>
                <a:cs typeface="Times New Roman" panose="02020603050405020304" pitchFamily="18" charset="0"/>
              </a:rPr>
              <a:t>Credits </a:t>
            </a:r>
            <a:r>
              <a:rPr lang="en-IN" sz="2400" i="0" u="none" strike="noStrike" baseline="0" dirty="0">
                <a:latin typeface="Times New Roman" panose="02020603050405020304" pitchFamily="18" charset="0"/>
                <a:cs typeface="Times New Roman" panose="02020603050405020304" pitchFamily="18" charset="0"/>
              </a:rPr>
              <a:t>04</a:t>
            </a:r>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26010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909000"/>
            <a:ext cx="9577800" cy="781688"/>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b="1" i="0" u="none" strike="noStrike" baseline="0" dirty="0">
                <a:latin typeface="Times New Roman" panose="02020603050405020304" pitchFamily="18" charset="0"/>
                <a:cs typeface="Times New Roman" panose="02020603050405020304" pitchFamily="18" charset="0"/>
              </a:rPr>
            </a:br>
            <a:endParaRPr lang="en-IN" b="1"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269000"/>
            <a:ext cx="9577800" cy="4907963"/>
          </a:xfrm>
        </p:spPr>
        <p:txBody>
          <a:bodyPr>
            <a:normAutofit lnSpcReduction="10000"/>
          </a:bodyPr>
          <a:lstStyle/>
          <a:p>
            <a:pPr marL="0" indent="0" algn="just">
              <a:buNone/>
            </a:pPr>
            <a:r>
              <a:rPr lang="en-IN" sz="2400" b="1" i="0" u="none" strike="noStrike" baseline="0" dirty="0">
                <a:latin typeface="Times New Roman" panose="02020603050405020304" pitchFamily="18" charset="0"/>
                <a:cs typeface="Times New Roman" panose="02020603050405020304" pitchFamily="18" charset="0"/>
              </a:rPr>
              <a:t>Course Learning objectives:</a:t>
            </a:r>
          </a:p>
          <a:p>
            <a:pPr marL="342900" lvl="0" indent="-342900" rtl="0">
              <a:lnSpc>
                <a:spcPct val="150000"/>
              </a:lnSpc>
              <a:buSzPts val="1100"/>
              <a:buFont typeface="Calibri" panose="020F0502020204030204" pitchFamily="34" charset="0"/>
              <a:buChar char="●"/>
              <a:tabLst>
                <a:tab pos="527050" algn="l"/>
              </a:tabLst>
            </a:pP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To</a:t>
            </a:r>
            <a:r>
              <a:rPr lang="en-US" sz="24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Provide</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a</a:t>
            </a:r>
            <a:r>
              <a:rPr lang="en-US" sz="24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strong</a:t>
            </a:r>
            <a:r>
              <a:rPr lang="en-US" sz="24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foundation</a:t>
            </a:r>
            <a:r>
              <a:rPr lang="en-US" sz="2400" spc="-3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in</a:t>
            </a:r>
            <a:r>
              <a:rPr lang="en-US" sz="24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database</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concepts,</a:t>
            </a:r>
            <a:r>
              <a:rPr lang="en-US" sz="24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technology,</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and</a:t>
            </a:r>
            <a:r>
              <a:rPr lang="en-US" sz="24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10" dirty="0">
                <a:effectLst/>
                <a:latin typeface="Times New Roman" panose="02020603050405020304" pitchFamily="18" charset="0"/>
                <a:ea typeface="Calibri" panose="020F0502020204030204" pitchFamily="34" charset="0"/>
                <a:cs typeface="Times New Roman" panose="02020603050405020304" pitchFamily="18" charset="0"/>
              </a:rPr>
              <a:t>practice.</a:t>
            </a:r>
            <a:endParaRPr lang="en-IN" sz="24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SzPts val="1100"/>
              <a:buFont typeface="Calibri" panose="020F0502020204030204" pitchFamily="34" charset="0"/>
              <a:buChar char="●"/>
              <a:tabLst>
                <a:tab pos="527050" algn="l"/>
              </a:tabLst>
            </a:pP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To</a:t>
            </a:r>
            <a:r>
              <a:rPr lang="en-US" sz="24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Practice</a:t>
            </a:r>
            <a:r>
              <a:rPr lang="en-US" sz="24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SQL</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programming</a:t>
            </a:r>
            <a:r>
              <a:rPr lang="en-US" sz="24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through</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a</a:t>
            </a:r>
            <a:r>
              <a:rPr lang="en-US" sz="24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variety</a:t>
            </a:r>
            <a:r>
              <a:rPr lang="en-US" sz="2400" spc="-3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of</a:t>
            </a:r>
            <a:r>
              <a:rPr lang="en-US" sz="24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database</a:t>
            </a:r>
            <a:r>
              <a:rPr lang="en-US" sz="24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10" dirty="0">
                <a:effectLst/>
                <a:latin typeface="Times New Roman" panose="02020603050405020304" pitchFamily="18" charset="0"/>
                <a:ea typeface="Calibri" panose="020F0502020204030204" pitchFamily="34" charset="0"/>
                <a:cs typeface="Times New Roman" panose="02020603050405020304" pitchFamily="18" charset="0"/>
              </a:rPr>
              <a:t>problems.</a:t>
            </a:r>
            <a:endParaRPr lang="en-IN" sz="24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SzPts val="1100"/>
              <a:buFont typeface="Calibri" panose="020F0502020204030204" pitchFamily="34" charset="0"/>
              <a:buChar char="●"/>
              <a:tabLst>
                <a:tab pos="527050" algn="l"/>
              </a:tabLst>
            </a:pP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To</a:t>
            </a:r>
            <a:r>
              <a:rPr lang="en-US" sz="24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Understand</a:t>
            </a:r>
            <a:r>
              <a:rPr lang="en-US" sz="24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relational</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database</a:t>
            </a:r>
            <a:r>
              <a:rPr lang="en-US" sz="24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design</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10" dirty="0">
                <a:effectLst/>
                <a:latin typeface="Times New Roman" panose="02020603050405020304" pitchFamily="18" charset="0"/>
                <a:ea typeface="Calibri" panose="020F0502020204030204" pitchFamily="34" charset="0"/>
                <a:cs typeface="Times New Roman" panose="02020603050405020304" pitchFamily="18" charset="0"/>
              </a:rPr>
              <a:t>principles.</a:t>
            </a:r>
            <a:endParaRPr lang="en-IN" sz="24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SzPts val="1100"/>
              <a:buFont typeface="Calibri" panose="020F0502020204030204" pitchFamily="34" charset="0"/>
              <a:buChar char="●"/>
              <a:tabLst>
                <a:tab pos="527050" algn="l"/>
              </a:tabLst>
            </a:pP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To</a:t>
            </a:r>
            <a:r>
              <a:rPr lang="en-US" sz="2400" spc="-3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Demonstrate</a:t>
            </a:r>
            <a:r>
              <a:rPr lang="en-US" sz="24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the</a:t>
            </a:r>
            <a:r>
              <a:rPr lang="en-US" sz="24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use</a:t>
            </a:r>
            <a:r>
              <a:rPr lang="en-US" sz="2400" spc="-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of</a:t>
            </a:r>
            <a:r>
              <a:rPr lang="en-US" sz="24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concurrency</a:t>
            </a:r>
            <a:r>
              <a:rPr lang="en-US" sz="24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and</a:t>
            </a:r>
            <a:r>
              <a:rPr lang="en-US" sz="24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transactions</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in</a:t>
            </a:r>
            <a:r>
              <a:rPr lang="en-US" sz="2400" spc="-2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10" dirty="0">
                <a:effectLst/>
                <a:latin typeface="Times New Roman" panose="02020603050405020304" pitchFamily="18" charset="0"/>
                <a:ea typeface="Calibri" panose="020F0502020204030204" pitchFamily="34" charset="0"/>
                <a:cs typeface="Times New Roman" panose="02020603050405020304" pitchFamily="18" charset="0"/>
              </a:rPr>
              <a:t>database.</a:t>
            </a:r>
            <a:endParaRPr lang="en-IN" sz="2400" spc="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SzPts val="1100"/>
              <a:buFont typeface="Calibri" panose="020F0502020204030204" pitchFamily="34" charset="0"/>
              <a:buChar char="●"/>
              <a:tabLst>
                <a:tab pos="527050" algn="l"/>
              </a:tabLst>
            </a:pP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To</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Design</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and</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build</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database</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applications</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for</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real</a:t>
            </a:r>
            <a:r>
              <a:rPr lang="en-US" sz="24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0" dirty="0">
                <a:effectLst/>
                <a:latin typeface="Times New Roman" panose="02020603050405020304" pitchFamily="18" charset="0"/>
                <a:ea typeface="Calibri" panose="020F0502020204030204" pitchFamily="34" charset="0"/>
                <a:cs typeface="Times New Roman" panose="02020603050405020304" pitchFamily="18" charset="0"/>
              </a:rPr>
              <a:t>world</a:t>
            </a:r>
            <a:r>
              <a:rPr lang="en-US" sz="24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spc="-10" dirty="0">
                <a:effectLst/>
                <a:latin typeface="Times New Roman" panose="02020603050405020304" pitchFamily="18" charset="0"/>
                <a:ea typeface="Calibri" panose="020F0502020204030204" pitchFamily="34" charset="0"/>
                <a:cs typeface="Times New Roman" panose="02020603050405020304" pitchFamily="18" charset="0"/>
              </a:rPr>
              <a:t>problems.</a:t>
            </a:r>
            <a:endParaRPr lang="en-IN" sz="2400" spc="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pP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To</a:t>
            </a:r>
            <a:r>
              <a:rPr lang="en-US" sz="2400" spc="-3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become</a:t>
            </a:r>
            <a:r>
              <a:rPr lang="en-US" sz="2400"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familiar</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with</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database</a:t>
            </a:r>
            <a:r>
              <a:rPr lang="en-US" sz="2400"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storage</a:t>
            </a:r>
            <a:r>
              <a:rPr lang="en-US" sz="2400"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structures</a:t>
            </a:r>
            <a:r>
              <a:rPr lang="en-US" sz="2400" spc="-2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and</a:t>
            </a:r>
            <a:r>
              <a:rPr lang="en-US" sz="2400" spc="-25"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dirty="0">
                <a:effectLst/>
                <a:latin typeface="Times New Roman" panose="02020603050405020304" pitchFamily="18" charset="0"/>
                <a:ea typeface="Cambria" panose="02040503050406030204" pitchFamily="18" charset="0"/>
                <a:cs typeface="Times New Roman" panose="02020603050405020304" pitchFamily="18" charset="0"/>
              </a:rPr>
              <a:t>access</a:t>
            </a:r>
            <a:r>
              <a:rPr lang="en-US" sz="2400" spc="-30" dirty="0">
                <a:effectLst/>
                <a:latin typeface="Times New Roman" panose="02020603050405020304" pitchFamily="18" charset="0"/>
                <a:ea typeface="Cambria" panose="02040503050406030204" pitchFamily="18" charset="0"/>
                <a:cs typeface="Times New Roman" panose="02020603050405020304" pitchFamily="18" charset="0"/>
              </a:rPr>
              <a:t> </a:t>
            </a:r>
            <a:r>
              <a:rPr lang="en-US" sz="2400" spc="-10" dirty="0">
                <a:effectLst/>
                <a:latin typeface="Times New Roman" panose="02020603050405020304" pitchFamily="18" charset="0"/>
                <a:ea typeface="Cambria" panose="02040503050406030204" pitchFamily="18" charset="0"/>
                <a:cs typeface="Times New Roman" panose="02020603050405020304" pitchFamily="18" charset="0"/>
              </a:rPr>
              <a:t>techniques.</a:t>
            </a:r>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723249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b="1" i="0" u="none" strike="noStrike" baseline="0" dirty="0">
                <a:latin typeface="Times New Roman" panose="02020603050405020304" pitchFamily="18" charset="0"/>
                <a:cs typeface="Times New Roman" panose="02020603050405020304" pitchFamily="18" charset="0"/>
              </a:rPr>
            </a:br>
            <a:endParaRPr lang="en-IN" b="1"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5"/>
            <a:ext cx="9577800" cy="4351338"/>
          </a:xfrm>
        </p:spPr>
        <p:txBody>
          <a:bodyPr>
            <a:normAutofit/>
          </a:bodyPr>
          <a:lstStyle/>
          <a:p>
            <a:pPr algn="l"/>
            <a:r>
              <a:rPr lang="en-IN" sz="2400" b="1" i="0" u="none" strike="noStrike" baseline="0" dirty="0">
                <a:latin typeface="Times New Roman" panose="02020603050405020304" pitchFamily="18" charset="0"/>
                <a:cs typeface="Times New Roman" panose="02020603050405020304" pitchFamily="18" charset="0"/>
              </a:rPr>
              <a:t>Teaching Aid:</a:t>
            </a: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aphicFrame>
        <p:nvGraphicFramePr>
          <p:cNvPr id="9" name="Table 8">
            <a:extLst>
              <a:ext uri="{FF2B5EF4-FFF2-40B4-BE49-F238E27FC236}">
                <a16:creationId xmlns:a16="http://schemas.microsoft.com/office/drawing/2014/main" id="{CDA76816-3084-E14F-496B-BF7492012D52}"/>
              </a:ext>
            </a:extLst>
          </p:cNvPr>
          <p:cNvGraphicFramePr>
            <a:graphicFrameLocks noGrp="1"/>
          </p:cNvGraphicFramePr>
          <p:nvPr>
            <p:extLst>
              <p:ext uri="{D42A27DB-BD31-4B8C-83A1-F6EECF244321}">
                <p14:modId xmlns:p14="http://schemas.microsoft.com/office/powerpoint/2010/main" val="2175830758"/>
              </p:ext>
            </p:extLst>
          </p:nvPr>
        </p:nvGraphicFramePr>
        <p:xfrm>
          <a:off x="2189606" y="2349818"/>
          <a:ext cx="6066394" cy="3291840"/>
        </p:xfrm>
        <a:graphic>
          <a:graphicData uri="http://schemas.openxmlformats.org/drawingml/2006/table">
            <a:tbl>
              <a:tblPr/>
              <a:tblGrid>
                <a:gridCol w="6066394">
                  <a:extLst>
                    <a:ext uri="{9D8B030D-6E8A-4147-A177-3AD203B41FA5}">
                      <a16:colId xmlns:a16="http://schemas.microsoft.com/office/drawing/2014/main" val="410192591"/>
                    </a:ext>
                  </a:extLst>
                </a:gridCol>
              </a:tblGrid>
              <a:tr h="0">
                <a:tc>
                  <a:txBody>
                    <a:bodyPr/>
                    <a:lstStyle/>
                    <a:p>
                      <a:pPr rtl="0" fontAlgn="ctr"/>
                      <a:r>
                        <a:rPr lang="en-IN" sz="2400" b="0">
                          <a:effectLst/>
                          <a:latin typeface="Times New Roman" panose="02020603050405020304" pitchFamily="18" charset="0"/>
                        </a:rPr>
                        <a:t>Chalk + Talk</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1890647065"/>
                  </a:ext>
                </a:extLst>
              </a:tr>
              <a:tr h="144780">
                <a:tc>
                  <a:txBody>
                    <a:bodyPr/>
                    <a:lstStyle/>
                    <a:p>
                      <a:pPr rtl="0" fontAlgn="ctr"/>
                      <a:r>
                        <a:rPr lang="en-IN" sz="2400" b="0">
                          <a:effectLst/>
                          <a:latin typeface="Times New Roman" panose="02020603050405020304" pitchFamily="18" charset="0"/>
                        </a:rPr>
                        <a:t>PPT + Animations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3397373478"/>
                  </a:ext>
                </a:extLst>
              </a:tr>
              <a:tr h="144780">
                <a:tc>
                  <a:txBody>
                    <a:bodyPr/>
                    <a:lstStyle/>
                    <a:p>
                      <a:pPr rtl="0" fontAlgn="ctr"/>
                      <a:r>
                        <a:rPr lang="en-IN" sz="2400" b="0">
                          <a:effectLst/>
                          <a:latin typeface="Times New Roman" panose="02020603050405020304" pitchFamily="18" charset="0"/>
                        </a:rPr>
                        <a:t>Flipped Class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852006393"/>
                  </a:ext>
                </a:extLst>
              </a:tr>
              <a:tr h="144780">
                <a:tc>
                  <a:txBody>
                    <a:bodyPr/>
                    <a:lstStyle/>
                    <a:p>
                      <a:pPr rtl="0" fontAlgn="ctr"/>
                      <a:r>
                        <a:rPr lang="en-IN" sz="2400" b="0">
                          <a:effectLst/>
                          <a:latin typeface="Times New Roman" panose="02020603050405020304" pitchFamily="18" charset="0"/>
                        </a:rPr>
                        <a:t>Software + Simulator</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3123237539"/>
                  </a:ext>
                </a:extLst>
              </a:tr>
              <a:tr h="144780">
                <a:tc>
                  <a:txBody>
                    <a:bodyPr/>
                    <a:lstStyle/>
                    <a:p>
                      <a:pPr rtl="0" fontAlgn="ctr"/>
                      <a:r>
                        <a:rPr lang="en-IN" sz="2400" b="0">
                          <a:effectLst/>
                          <a:latin typeface="Times New Roman" panose="02020603050405020304" pitchFamily="18" charset="0"/>
                        </a:rPr>
                        <a:t>Video Tutorial</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860118223"/>
                  </a:ext>
                </a:extLst>
              </a:tr>
              <a:tr h="144780">
                <a:tc>
                  <a:txBody>
                    <a:bodyPr/>
                    <a:lstStyle/>
                    <a:p>
                      <a:pPr rtl="0" fontAlgn="ctr"/>
                      <a:r>
                        <a:rPr lang="en-US" sz="2400" b="0" dirty="0">
                          <a:effectLst/>
                          <a:latin typeface="Times New Roman" panose="02020603050405020304" pitchFamily="18" charset="0"/>
                        </a:rPr>
                        <a:t>Group Discussion/Role Play/ Group Activities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73208165"/>
                  </a:ext>
                </a:extLst>
              </a:tr>
              <a:tr h="144780">
                <a:tc>
                  <a:txBody>
                    <a:bodyPr/>
                    <a:lstStyle/>
                    <a:p>
                      <a:pPr rtl="0" fontAlgn="ctr"/>
                      <a:r>
                        <a:rPr lang="en-IN" sz="2400" b="0">
                          <a:effectLst/>
                          <a:latin typeface="Times New Roman" panose="02020603050405020304" pitchFamily="18" charset="0"/>
                        </a:rPr>
                        <a:t>Presentation by Students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22831796"/>
                  </a:ext>
                </a:extLst>
              </a:tr>
              <a:tr h="144780">
                <a:tc>
                  <a:txBody>
                    <a:bodyPr/>
                    <a:lstStyle/>
                    <a:p>
                      <a:pPr rtl="0" fontAlgn="ctr"/>
                      <a:r>
                        <a:rPr lang="en-IN" sz="2400" b="0">
                          <a:effectLst/>
                          <a:latin typeface="Times New Roman" panose="02020603050405020304" pitchFamily="18" charset="0"/>
                        </a:rPr>
                        <a:t>Interactive Quizzes/Polls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3948462849"/>
                  </a:ext>
                </a:extLst>
              </a:tr>
              <a:tr h="144780">
                <a:tc>
                  <a:txBody>
                    <a:bodyPr/>
                    <a:lstStyle/>
                    <a:p>
                      <a:pPr rtl="0" fontAlgn="ctr"/>
                      <a:r>
                        <a:rPr lang="en-IN" sz="2400" b="0" dirty="0">
                          <a:effectLst/>
                          <a:latin typeface="Times New Roman" panose="02020603050405020304" pitchFamily="18" charset="0"/>
                        </a:rPr>
                        <a:t>Case Studies/Real-World Scenarios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07442952"/>
                  </a:ext>
                </a:extLst>
              </a:tr>
            </a:tbl>
          </a:graphicData>
        </a:graphic>
      </p:graphicFrame>
    </p:spTree>
    <p:extLst>
      <p:ext uri="{BB962C8B-B14F-4D97-AF65-F5344CB8AC3E}">
        <p14:creationId xmlns:p14="http://schemas.microsoft.com/office/powerpoint/2010/main" val="19750118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b="1" i="0" u="none" strike="noStrike" baseline="0" dirty="0">
                <a:latin typeface="Times New Roman" panose="02020603050405020304" pitchFamily="18" charset="0"/>
                <a:cs typeface="Times New Roman" panose="02020603050405020304" pitchFamily="18" charset="0"/>
              </a:rPr>
            </a:br>
            <a:endParaRPr lang="en-IN" b="1"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IN" sz="2400" b="1" i="0" u="none" strike="noStrike" baseline="0" dirty="0">
                <a:latin typeface="Times New Roman" panose="02020603050405020304" pitchFamily="18" charset="0"/>
                <a:cs typeface="Times New Roman" panose="02020603050405020304" pitchFamily="18" charset="0"/>
              </a:rPr>
              <a:t>Syllabus(Theory):</a:t>
            </a:r>
          </a:p>
          <a:p>
            <a:pPr lvl="1" algn="just"/>
            <a:r>
              <a:rPr lang="en-US" b="1" i="0" u="none" strike="noStrike" baseline="0" dirty="0">
                <a:latin typeface="Times New Roman" panose="02020603050405020304" pitchFamily="18" charset="0"/>
                <a:cs typeface="Times New Roman" panose="02020603050405020304" pitchFamily="18" charset="0"/>
              </a:rPr>
              <a:t>Total of 5 modules are there.</a:t>
            </a:r>
            <a:endParaRPr lang="en-IN"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404837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normAutofit fontScale="90000"/>
          </a:bodyPr>
          <a:lstStyle/>
          <a:p>
            <a:r>
              <a:rPr lang="en-US" sz="4400" b="1" dirty="0">
                <a:effectLst/>
                <a:latin typeface="Times New Roman" panose="02020603050405020304" pitchFamily="18" charset="0"/>
                <a:ea typeface="Cambria" panose="02040503050406030204" pitchFamily="18" charset="0"/>
                <a:cs typeface="Cambria" panose="02040503050406030204" pitchFamily="18" charset="0"/>
              </a:rPr>
              <a:t>DATABASE</a:t>
            </a:r>
            <a:r>
              <a:rPr lang="en-US" sz="4400" spc="-6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dirty="0">
                <a:effectLst/>
                <a:latin typeface="Times New Roman" panose="02020603050405020304" pitchFamily="18" charset="0"/>
                <a:ea typeface="Cambria" panose="02040503050406030204" pitchFamily="18" charset="0"/>
                <a:cs typeface="Cambria" panose="02040503050406030204" pitchFamily="18" charset="0"/>
              </a:rPr>
              <a:t>MANAGEMENT</a:t>
            </a:r>
            <a:r>
              <a:rPr lang="en-US" sz="4400" spc="-50" dirty="0">
                <a:effectLst/>
                <a:latin typeface="Times New Roman" panose="02020603050405020304" pitchFamily="18" charset="0"/>
                <a:ea typeface="Cambria" panose="02040503050406030204" pitchFamily="18" charset="0"/>
                <a:cs typeface="Cambria" panose="02040503050406030204" pitchFamily="18" charset="0"/>
              </a:rPr>
              <a:t> </a:t>
            </a:r>
            <a:r>
              <a:rPr lang="en-US" sz="4400" b="1" spc="-10" dirty="0">
                <a:effectLst/>
                <a:latin typeface="Times New Roman" panose="02020603050405020304" pitchFamily="18" charset="0"/>
                <a:ea typeface="Cambria" panose="02040503050406030204" pitchFamily="18" charset="0"/>
                <a:cs typeface="Cambria" panose="02040503050406030204" pitchFamily="18" charset="0"/>
              </a:rPr>
              <a:t>SYSTEM</a:t>
            </a:r>
            <a:br>
              <a:rPr lang="en-US" sz="4400" b="1" spc="-10" dirty="0">
                <a:effectLst/>
                <a:latin typeface="Times New Roman" panose="02020603050405020304" pitchFamily="18" charset="0"/>
                <a:ea typeface="Cambria" panose="02040503050406030204" pitchFamily="18" charset="0"/>
                <a:cs typeface="Cambria" panose="02040503050406030204" pitchFamily="18" charset="0"/>
              </a:rPr>
            </a:b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IN" sz="2400" b="1" i="0" u="none" strike="noStrike" baseline="0" dirty="0">
                <a:latin typeface="Times New Roman" panose="02020603050405020304" pitchFamily="18" charset="0"/>
                <a:cs typeface="Times New Roman" panose="02020603050405020304" pitchFamily="18" charset="0"/>
              </a:rPr>
              <a:t>Syllabus(Practical):</a:t>
            </a:r>
            <a:endParaRPr lang="en-IN" sz="2400" b="1" dirty="0">
              <a:latin typeface="Times New Roman" panose="02020603050405020304" pitchFamily="18" charset="0"/>
              <a:cs typeface="Times New Roman" panose="02020603050405020304" pitchFamily="18" charset="0"/>
            </a:endParaRPr>
          </a:p>
          <a:p>
            <a:pPr lvl="1" algn="just"/>
            <a:r>
              <a:rPr lang="en-IN" b="1" i="0" u="none" strike="noStrike" baseline="0" dirty="0">
                <a:latin typeface="Times New Roman" panose="02020603050405020304" pitchFamily="18" charset="0"/>
                <a:cs typeface="Times New Roman" panose="02020603050405020304" pitchFamily="18" charset="0"/>
              </a:rPr>
              <a:t>There are a total of </a:t>
            </a:r>
            <a:r>
              <a:rPr lang="en-IN" b="1" dirty="0">
                <a:latin typeface="Times New Roman" panose="02020603050405020304" pitchFamily="18" charset="0"/>
                <a:cs typeface="Times New Roman" panose="02020603050405020304" pitchFamily="18" charset="0"/>
              </a:rPr>
              <a:t>7</a:t>
            </a:r>
            <a:r>
              <a:rPr lang="en-IN" b="1" i="0" u="none" strike="noStrike" baseline="0" dirty="0">
                <a:latin typeface="Times New Roman" panose="02020603050405020304" pitchFamily="18" charset="0"/>
                <a:cs typeface="Times New Roman" panose="02020603050405020304" pitchFamily="18" charset="0"/>
              </a:rPr>
              <a:t> experiments</a:t>
            </a:r>
            <a:r>
              <a:rPr lang="en-IN" sz="2000" b="1" i="0" u="none" strike="noStrike" baseline="0" dirty="0">
                <a:latin typeface="Times New Roman" panose="02020603050405020304" pitchFamily="18" charset="0"/>
                <a:cs typeface="Times New Roman" panose="02020603050405020304" pitchFamily="18" charset="0"/>
              </a:rPr>
              <a:t>.</a:t>
            </a:r>
          </a:p>
          <a:p>
            <a:pPr marL="457200" lvl="1" indent="0" algn="just">
              <a:buNone/>
            </a:pPr>
            <a:endParaRPr lang="en-IN" sz="2000" b="1" i="0" u="none" strike="noStrike" baseline="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209923309"/>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Custom Design">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1833</TotalTime>
  <Words>1347</Words>
  <Application>Microsoft Office PowerPoint</Application>
  <PresentationFormat>Widescreen</PresentationFormat>
  <Paragraphs>140</Paragraphs>
  <Slides>21</Slides>
  <Notes>1</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21</vt:i4>
      </vt:variant>
    </vt:vector>
  </HeadingPairs>
  <TitlesOfParts>
    <vt:vector size="32" baseType="lpstr">
      <vt:lpstr>Arial</vt:lpstr>
      <vt:lpstr>Calibri</vt:lpstr>
      <vt:lpstr>Calibri Light</vt:lpstr>
      <vt:lpstr>Cambria</vt:lpstr>
      <vt:lpstr>Futura Cyrillic Book</vt:lpstr>
      <vt:lpstr>Futura-Bold</vt:lpstr>
      <vt:lpstr>Times New Roman</vt:lpstr>
      <vt:lpstr>1_Custom Design</vt:lpstr>
      <vt:lpstr>Custom Design</vt:lpstr>
      <vt:lpstr>2_Custom Design</vt:lpstr>
      <vt:lpstr>3_Custom Design</vt:lpstr>
      <vt:lpstr>PowerPoint Presentation</vt:lpstr>
      <vt:lpstr>PowerPoint Presentation</vt:lpstr>
      <vt:lpstr>PowerPoint Presentation</vt:lpstr>
      <vt:lpstr>PowerPoint Presentation</vt:lpstr>
      <vt:lpstr>DATABASE MANAGEMENT SYSTEM</vt:lpstr>
      <vt:lpstr>DATABASE MANAGEMENT SYSTEM  </vt:lpstr>
      <vt:lpstr>DATABASE MANAGEMENT SYSTEM  </vt:lpstr>
      <vt:lpstr>DATABASE MANAGEMENT SYSTEM  </vt:lpstr>
      <vt:lpstr>DATABASE MANAGEMENT SYSTEM  </vt:lpstr>
      <vt:lpstr>  DATABASE MANAGEMENT SYSTEM  </vt:lpstr>
      <vt:lpstr> DATABASE MANAGEMENT SYSTEM  </vt:lpstr>
      <vt:lpstr> DATABASE MANAGEMENT SYSTEM  </vt:lpstr>
      <vt:lpstr>DATABASE MANAGEMENT SYSTEM  </vt:lpstr>
      <vt:lpstr>DATABASE MANAGEMENT SYSTEM  </vt:lpstr>
      <vt:lpstr>DATABASE MANAGEMENT SYSTEM  </vt:lpstr>
      <vt:lpstr>DATABASE MANAGEMENT SYSTEM  </vt:lpstr>
      <vt:lpstr> DATABASE MANAGEMENT SYSTEM  </vt:lpstr>
      <vt:lpstr>DATABASE MANAGEMENT SYSTEM</vt:lpstr>
      <vt:lpstr>DATABASE MANAGEMENT SYSTEM  </vt:lpstr>
      <vt:lpstr>DATABASE MANAGEMENT SYSTEM  </vt:lpstr>
      <vt:lpstr> DATABASE MANAGEMENT SYSTEM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Principal aip</dc:creator>
  <cp:lastModifiedBy>Hi</cp:lastModifiedBy>
  <cp:revision>48</cp:revision>
  <dcterms:created xsi:type="dcterms:W3CDTF">2021-09-07T04:22:00Z</dcterms:created>
  <dcterms:modified xsi:type="dcterms:W3CDTF">2025-03-23T12:37:01Z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0398283ACE364599A240D38F3F474187_13</vt:lpwstr>
  </property>
  <property fmtid="{D5CDD505-2E9C-101B-9397-08002B2CF9AE}" pid="3" name="KSOProductBuildVer">
    <vt:lpwstr>1033-12.2.0.13489</vt:lpwstr>
  </property>
</Properties>
</file>